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7561263" cy="10693400"/>
  <p:notesSz cx="6797675" cy="9926638"/>
  <p:defaultTextStyle>
    <a:defPPr>
      <a:defRPr lang="en-US"/>
    </a:defPPr>
    <a:lvl1pPr marL="0" algn="l" defTabSz="995627" rtl="0" eaLnBrk="1" latinLnBrk="0" hangingPunct="1">
      <a:defRPr sz="2000" kern="1200">
        <a:solidFill>
          <a:schemeClr val="tx1"/>
        </a:solidFill>
        <a:latin typeface="+mn-lt"/>
        <a:ea typeface="+mn-ea"/>
        <a:cs typeface="+mn-cs"/>
      </a:defRPr>
    </a:lvl1pPr>
    <a:lvl2pPr marL="497814" algn="l" defTabSz="995627" rtl="0" eaLnBrk="1" latinLnBrk="0" hangingPunct="1">
      <a:defRPr sz="2000" kern="1200">
        <a:solidFill>
          <a:schemeClr val="tx1"/>
        </a:solidFill>
        <a:latin typeface="+mn-lt"/>
        <a:ea typeface="+mn-ea"/>
        <a:cs typeface="+mn-cs"/>
      </a:defRPr>
    </a:lvl2pPr>
    <a:lvl3pPr marL="995627" algn="l" defTabSz="995627" rtl="0" eaLnBrk="1" latinLnBrk="0" hangingPunct="1">
      <a:defRPr sz="2000" kern="1200">
        <a:solidFill>
          <a:schemeClr val="tx1"/>
        </a:solidFill>
        <a:latin typeface="+mn-lt"/>
        <a:ea typeface="+mn-ea"/>
        <a:cs typeface="+mn-cs"/>
      </a:defRPr>
    </a:lvl3pPr>
    <a:lvl4pPr marL="1493441" algn="l" defTabSz="995627" rtl="0" eaLnBrk="1" latinLnBrk="0" hangingPunct="1">
      <a:defRPr sz="2000" kern="1200">
        <a:solidFill>
          <a:schemeClr val="tx1"/>
        </a:solidFill>
        <a:latin typeface="+mn-lt"/>
        <a:ea typeface="+mn-ea"/>
        <a:cs typeface="+mn-cs"/>
      </a:defRPr>
    </a:lvl4pPr>
    <a:lvl5pPr marL="1991254" algn="l" defTabSz="995627" rtl="0" eaLnBrk="1" latinLnBrk="0" hangingPunct="1">
      <a:defRPr sz="2000" kern="1200">
        <a:solidFill>
          <a:schemeClr val="tx1"/>
        </a:solidFill>
        <a:latin typeface="+mn-lt"/>
        <a:ea typeface="+mn-ea"/>
        <a:cs typeface="+mn-cs"/>
      </a:defRPr>
    </a:lvl5pPr>
    <a:lvl6pPr marL="2489068" algn="l" defTabSz="995627" rtl="0" eaLnBrk="1" latinLnBrk="0" hangingPunct="1">
      <a:defRPr sz="2000" kern="1200">
        <a:solidFill>
          <a:schemeClr val="tx1"/>
        </a:solidFill>
        <a:latin typeface="+mn-lt"/>
        <a:ea typeface="+mn-ea"/>
        <a:cs typeface="+mn-cs"/>
      </a:defRPr>
    </a:lvl6pPr>
    <a:lvl7pPr marL="2986881" algn="l" defTabSz="995627" rtl="0" eaLnBrk="1" latinLnBrk="0" hangingPunct="1">
      <a:defRPr sz="2000" kern="1200">
        <a:solidFill>
          <a:schemeClr val="tx1"/>
        </a:solidFill>
        <a:latin typeface="+mn-lt"/>
        <a:ea typeface="+mn-ea"/>
        <a:cs typeface="+mn-cs"/>
      </a:defRPr>
    </a:lvl7pPr>
    <a:lvl8pPr marL="3484696" algn="l" defTabSz="995627" rtl="0" eaLnBrk="1" latinLnBrk="0" hangingPunct="1">
      <a:defRPr sz="2000" kern="1200">
        <a:solidFill>
          <a:schemeClr val="tx1"/>
        </a:solidFill>
        <a:latin typeface="+mn-lt"/>
        <a:ea typeface="+mn-ea"/>
        <a:cs typeface="+mn-cs"/>
      </a:defRPr>
    </a:lvl8pPr>
    <a:lvl9pPr marL="3982509" algn="l" defTabSz="99562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4">
          <p15:clr>
            <a:srgbClr val="A4A3A4"/>
          </p15:clr>
        </p15:guide>
        <p15:guide id="2" orient="horz" pos="6452">
          <p15:clr>
            <a:srgbClr val="A4A3A4"/>
          </p15:clr>
        </p15:guide>
        <p15:guide id="3" orient="horz" pos="1460">
          <p15:clr>
            <a:srgbClr val="A4A3A4"/>
          </p15:clr>
        </p15:guide>
        <p15:guide id="4" orient="horz" pos="2162">
          <p15:clr>
            <a:srgbClr val="A4A3A4"/>
          </p15:clr>
        </p15:guide>
        <p15:guide id="5" orient="horz" pos="2116">
          <p15:clr>
            <a:srgbClr val="A4A3A4"/>
          </p15:clr>
        </p15:guide>
        <p15:guide id="6" orient="horz" pos="1491">
          <p15:clr>
            <a:srgbClr val="A4A3A4"/>
          </p15:clr>
        </p15:guide>
        <p15:guide id="7" orient="horz" pos="6362">
          <p15:clr>
            <a:srgbClr val="A4A3A4"/>
          </p15:clr>
        </p15:guide>
        <p15:guide id="8" orient="horz" pos="5999">
          <p15:clr>
            <a:srgbClr val="A4A3A4"/>
          </p15:clr>
        </p15:guide>
        <p15:guide id="9" orient="horz" pos="6045">
          <p15:clr>
            <a:srgbClr val="A4A3A4"/>
          </p15:clr>
        </p15:guide>
        <p15:guide id="10" orient="horz" pos="6407">
          <p15:clr>
            <a:srgbClr val="A4A3A4"/>
          </p15:clr>
        </p15:guide>
        <p15:guide id="11" orient="horz" pos="329">
          <p15:clr>
            <a:srgbClr val="A4A3A4"/>
          </p15:clr>
        </p15:guide>
        <p15:guide id="12" orient="horz" pos="1418">
          <p15:clr>
            <a:srgbClr val="A4A3A4"/>
          </p15:clr>
        </p15:guide>
        <p15:guide id="13" pos="4468">
          <p15:clr>
            <a:srgbClr val="A4A3A4"/>
          </p15:clr>
        </p15:guide>
        <p15:guide id="14" pos="294">
          <p15:clr>
            <a:srgbClr val="A4A3A4"/>
          </p15:clr>
        </p15:guide>
        <p15:guide id="15" pos="2381">
          <p15:clr>
            <a:srgbClr val="A4A3A4"/>
          </p15:clr>
        </p15:guide>
        <p15:guide id="16" pos="2336">
          <p15:clr>
            <a:srgbClr val="A4A3A4"/>
          </p15:clr>
        </p15:guide>
        <p15:guide id="17" pos="2426">
          <p15:clr>
            <a:srgbClr val="A4A3A4"/>
          </p15:clr>
        </p15:guide>
        <p15:guide id="18" pos="249">
          <p15:clr>
            <a:srgbClr val="A4A3A4"/>
          </p15:clr>
        </p15:guide>
        <p15:guide id="19" pos="451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stor, Jack (MP Partnership Assistant)" initials="NJ(PA" lastIdx="1" clrIdx="0">
    <p:extLst>
      <p:ext uri="{19B8F6BF-5375-455C-9EA6-DF929625EA0E}">
        <p15:presenceInfo xmlns:p15="http://schemas.microsoft.com/office/powerpoint/2012/main" userId="S::jack.nestor@sky.uk::e4d230a0-28b7-439e-bf54-b5fa83b207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43B"/>
    <a:srgbClr val="000000"/>
    <a:srgbClr val="3E5458"/>
    <a:srgbClr val="09343D"/>
    <a:srgbClr val="475A53"/>
    <a:srgbClr val="2D4847"/>
    <a:srgbClr val="062228"/>
    <a:srgbClr val="354D68"/>
    <a:srgbClr val="0E3239"/>
    <a:srgbClr val="0926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6052" autoAdjust="0"/>
  </p:normalViewPr>
  <p:slideViewPr>
    <p:cSldViewPr snapToGrid="0" snapToObjects="1">
      <p:cViewPr>
        <p:scale>
          <a:sx n="75" d="100"/>
          <a:sy n="75" d="100"/>
        </p:scale>
        <p:origin x="1920" y="-432"/>
      </p:cViewPr>
      <p:guideLst>
        <p:guide orient="horz" pos="284"/>
        <p:guide orient="horz" pos="6452"/>
        <p:guide orient="horz" pos="1460"/>
        <p:guide orient="horz" pos="2162"/>
        <p:guide orient="horz" pos="2116"/>
        <p:guide orient="horz" pos="1491"/>
        <p:guide orient="horz" pos="6362"/>
        <p:guide orient="horz" pos="5999"/>
        <p:guide orient="horz" pos="6045"/>
        <p:guide orient="horz" pos="6407"/>
        <p:guide orient="horz" pos="329"/>
        <p:guide orient="horz" pos="1418"/>
        <p:guide pos="4468"/>
        <p:guide pos="294"/>
        <p:guide pos="2381"/>
        <p:guide pos="2336"/>
        <p:guide pos="2426"/>
        <p:guide pos="249"/>
        <p:guide pos="451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BF2B777-56B6-4C9F-B932-18010814978A}" type="datetimeFigureOut">
              <a:rPr lang="en-GB" smtClean="0"/>
              <a:t>26/02/2024</a:t>
            </a:fld>
            <a:endParaRPr lang="en-GB"/>
          </a:p>
        </p:txBody>
      </p:sp>
      <p:sp>
        <p:nvSpPr>
          <p:cNvPr id="4" name="Slide Image Placeholder 3"/>
          <p:cNvSpPr>
            <a:spLocks noGrp="1" noRot="1" noChangeAspect="1"/>
          </p:cNvSpPr>
          <p:nvPr>
            <p:ph type="sldImg" idx="2"/>
          </p:nvPr>
        </p:nvSpPr>
        <p:spPr>
          <a:xfrm>
            <a:off x="2082800" y="744538"/>
            <a:ext cx="263207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DDE0220D-0C6B-49D0-A7C3-BCC1B55473F1}" type="slidenum">
              <a:rPr lang="en-GB" smtClean="0"/>
              <a:t>‹#›</a:t>
            </a:fld>
            <a:endParaRPr lang="en-GB"/>
          </a:p>
        </p:txBody>
      </p:sp>
    </p:spTree>
    <p:extLst>
      <p:ext uri="{BB962C8B-B14F-4D97-AF65-F5344CB8AC3E}">
        <p14:creationId xmlns:p14="http://schemas.microsoft.com/office/powerpoint/2010/main" val="1605665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sz="1200" b="0" i="0" dirty="0">
              <a:solidFill>
                <a:srgbClr val="3E5458"/>
              </a:solidFill>
              <a:latin typeface="Sky Text"/>
              <a:sym typeface="Arial"/>
            </a:endParaRPr>
          </a:p>
        </p:txBody>
      </p:sp>
      <p:sp>
        <p:nvSpPr>
          <p:cNvPr id="4" name="Slide Number Placeholder 3"/>
          <p:cNvSpPr>
            <a:spLocks noGrp="1"/>
          </p:cNvSpPr>
          <p:nvPr>
            <p:ph type="sldNum" sz="quarter" idx="10"/>
          </p:nvPr>
        </p:nvSpPr>
        <p:spPr/>
        <p:txBody>
          <a:bodyPr/>
          <a:lstStyle/>
          <a:p>
            <a:fld id="{DDE0220D-0C6B-49D0-A7C3-BCC1B55473F1}" type="slidenum">
              <a:rPr lang="en-GB" smtClean="0"/>
              <a:t>1</a:t>
            </a:fld>
            <a:endParaRPr lang="en-GB"/>
          </a:p>
        </p:txBody>
      </p:sp>
    </p:spTree>
    <p:extLst>
      <p:ext uri="{BB962C8B-B14F-4D97-AF65-F5344CB8AC3E}">
        <p14:creationId xmlns:p14="http://schemas.microsoft.com/office/powerpoint/2010/main" val="552352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ky Media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660066"/>
              </a:gs>
              <a:gs pos="100000">
                <a:srgbClr val="C10068"/>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475A53"/>
                </a:solidFill>
              </a:defRPr>
            </a:lvl1pPr>
            <a:lvl2pPr>
              <a:defRPr>
                <a:solidFill>
                  <a:srgbClr val="475A5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475A53"/>
                </a:solidFill>
              </a:defRPr>
            </a:lvl1pPr>
            <a:lvl2pPr>
              <a:defRPr>
                <a:solidFill>
                  <a:srgbClr val="475A5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3377625" y="2741746"/>
            <a:ext cx="1355286"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6156276" y="2731400"/>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4881954" y="2731400"/>
            <a:ext cx="1203416"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a:cxnSpLocks/>
          </p:cNvCxnSpPr>
          <p:nvPr userDrawn="1"/>
        </p:nvCxnSpPr>
        <p:spPr>
          <a:xfrm>
            <a:off x="395288" y="2659392"/>
            <a:ext cx="2845623" cy="0"/>
          </a:xfrm>
          <a:prstGeom prst="line">
            <a:avLst/>
          </a:prstGeom>
          <a:ln>
            <a:solidFill>
              <a:srgbClr val="475A53"/>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chemeClr val="tx1">
                    <a:lumMod val="75000"/>
                  </a:schemeClr>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475A53"/>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a:cxnSpLocks/>
          </p:cNvCxnSpPr>
          <p:nvPr userDrawn="1"/>
        </p:nvCxnSpPr>
        <p:spPr>
          <a:xfrm>
            <a:off x="6156276" y="2659392"/>
            <a:ext cx="1009698" cy="0"/>
          </a:xfrm>
          <a:prstGeom prst="line">
            <a:avLst/>
          </a:prstGeom>
          <a:ln>
            <a:solidFill>
              <a:srgbClr val="475A53"/>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6098735" y="2430914"/>
            <a:ext cx="1369243" cy="239036"/>
          </a:xfrm>
          <a:prstGeom prst="rect">
            <a:avLst/>
          </a:prstGeom>
          <a:noFill/>
        </p:spPr>
        <p:txBody>
          <a:bodyPr wrap="square" lIns="99562" tIns="49782" rIns="99562" bIns="49782" rtlCol="0">
            <a:spAutoFit/>
          </a:bodyPr>
          <a:lstStyle/>
          <a:p>
            <a:pPr algn="l"/>
            <a:r>
              <a:rPr lang="en-GB" sz="900" dirty="0">
                <a:solidFill>
                  <a:srgbClr val="475A53"/>
                </a:solidFill>
                <a:latin typeface="Sky Text" pitchFamily="34" charset="0"/>
              </a:rPr>
              <a:t>Platforms</a:t>
            </a:r>
          </a:p>
        </p:txBody>
      </p:sp>
      <p:cxnSp>
        <p:nvCxnSpPr>
          <p:cNvPr id="20" name="Straight Connector 19"/>
          <p:cNvCxnSpPr>
            <a:cxnSpLocks/>
          </p:cNvCxnSpPr>
          <p:nvPr userDrawn="1"/>
        </p:nvCxnSpPr>
        <p:spPr>
          <a:xfrm flipV="1">
            <a:off x="4865872" y="2654791"/>
            <a:ext cx="1219498" cy="5883"/>
          </a:xfrm>
          <a:prstGeom prst="line">
            <a:avLst/>
          </a:prstGeom>
          <a:ln>
            <a:solidFill>
              <a:srgbClr val="475A53"/>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4852507" y="2443368"/>
            <a:ext cx="1369243" cy="239036"/>
          </a:xfrm>
          <a:prstGeom prst="rect">
            <a:avLst/>
          </a:prstGeom>
          <a:noFill/>
        </p:spPr>
        <p:txBody>
          <a:bodyPr wrap="square" lIns="99562" tIns="49782" rIns="99562" bIns="49782" rtlCol="0">
            <a:spAutoFit/>
          </a:bodyPr>
          <a:lstStyle/>
          <a:p>
            <a:pPr algn="l"/>
            <a:r>
              <a:rPr lang="en-GB" sz="900" dirty="0">
                <a:solidFill>
                  <a:srgbClr val="475A53"/>
                </a:solidFill>
                <a:latin typeface="Sky Text" pitchFamily="34" charset="0"/>
              </a:rPr>
              <a:t>Start</a:t>
            </a:r>
          </a:p>
        </p:txBody>
      </p:sp>
      <p:cxnSp>
        <p:nvCxnSpPr>
          <p:cNvPr id="22" name="Straight Connector 21"/>
          <p:cNvCxnSpPr>
            <a:cxnSpLocks/>
          </p:cNvCxnSpPr>
          <p:nvPr userDrawn="1"/>
        </p:nvCxnSpPr>
        <p:spPr>
          <a:xfrm>
            <a:off x="3377625" y="2659392"/>
            <a:ext cx="1422076" cy="0"/>
          </a:xfrm>
          <a:prstGeom prst="line">
            <a:avLst/>
          </a:prstGeom>
          <a:ln>
            <a:solidFill>
              <a:srgbClr val="475A53"/>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3323042" y="2446456"/>
            <a:ext cx="1369243" cy="239036"/>
          </a:xfrm>
          <a:prstGeom prst="rect">
            <a:avLst/>
          </a:prstGeom>
          <a:noFill/>
        </p:spPr>
        <p:txBody>
          <a:bodyPr wrap="square" lIns="99562" tIns="49782" rIns="99562" bIns="49782" rtlCol="0">
            <a:spAutoFit/>
          </a:bodyPr>
          <a:lstStyle/>
          <a:p>
            <a:pPr algn="l"/>
            <a:r>
              <a:rPr lang="en-GB" sz="900" dirty="0">
                <a:solidFill>
                  <a:srgbClr val="475A53"/>
                </a:solidFill>
                <a:latin typeface="Sky Text" pitchFamily="34" charset="0"/>
              </a:rPr>
              <a:t>Investment</a:t>
            </a:r>
          </a:p>
        </p:txBody>
      </p:sp>
      <p:sp>
        <p:nvSpPr>
          <p:cNvPr id="4" name="Picture Placeholder 3"/>
          <p:cNvSpPr>
            <a:spLocks noGrp="1"/>
          </p:cNvSpPr>
          <p:nvPr>
            <p:ph type="pic" sz="quarter" idx="17" hasCustomPrompt="1"/>
          </p:nvPr>
        </p:nvSpPr>
        <p:spPr>
          <a:xfrm>
            <a:off x="3789152" y="468895"/>
            <a:ext cx="3384376" cy="1944216"/>
          </a:xfrm>
          <a:prstGeom prst="rect">
            <a:avLst/>
          </a:prstGeom>
        </p:spPr>
        <p:txBody>
          <a:bodyPr vert="horz"/>
          <a:lstStyle>
            <a:lvl1pPr>
              <a:defRPr/>
            </a:lvl1pPr>
          </a:lstStyle>
          <a:p>
            <a:r>
              <a:rPr lang="en-US" dirty="0"/>
              <a:t>Insert Picture</a:t>
            </a:r>
          </a:p>
        </p:txBody>
      </p:sp>
      <p:pic>
        <p:nvPicPr>
          <p:cNvPr id="26" name="Picture 25" descr="OPPORTUNITY_PP.png">
            <a:extLst>
              <a:ext uri="{FF2B5EF4-FFF2-40B4-BE49-F238E27FC236}">
                <a16:creationId xmlns:a16="http://schemas.microsoft.com/office/drawing/2014/main" id="{64D6AD32-E8F0-4B67-B581-6040F9B6C0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9" y="348521"/>
            <a:ext cx="1706833" cy="659253"/>
          </a:xfrm>
          <a:prstGeom prst="rect">
            <a:avLst/>
          </a:prstGeom>
        </p:spPr>
      </p:pic>
    </p:spTree>
    <p:extLst>
      <p:ext uri="{BB962C8B-B14F-4D97-AF65-F5344CB8AC3E}">
        <p14:creationId xmlns:p14="http://schemas.microsoft.com/office/powerpoint/2010/main" val="4012760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ky Media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660066"/>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660066"/>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4117338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ky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000099"/>
              </a:gs>
              <a:gs pos="100000">
                <a:srgbClr val="009CDD"/>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009CD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009CD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009CDD"/>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009CDD"/>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009CDD"/>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009CDD"/>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009CDD"/>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009CDD"/>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009CDD"/>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009CDD"/>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009CDD"/>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 name="Picture 1" descr="OPPORTUNITY_B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45012"/>
            <a:ext cx="1706833" cy="659253"/>
          </a:xfrm>
          <a:prstGeom prst="rect">
            <a:avLst/>
          </a:prstGeom>
        </p:spPr>
      </p:pic>
      <p:pic>
        <p:nvPicPr>
          <p:cNvPr id="39" name="Picture 3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55" y="2903830"/>
            <a:ext cx="683543" cy="157741"/>
          </a:xfrm>
          <a:prstGeom prst="rect">
            <a:avLst/>
          </a:prstGeom>
        </p:spPr>
      </p:pic>
    </p:spTree>
    <p:extLst>
      <p:ext uri="{BB962C8B-B14F-4D97-AF65-F5344CB8AC3E}">
        <p14:creationId xmlns:p14="http://schemas.microsoft.com/office/powerpoint/2010/main" val="386839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ky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009CD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009CDD"/>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548948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y Sports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172A68"/>
              </a:gs>
              <a:gs pos="100000">
                <a:srgbClr val="C7142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5" name="Picture 4" descr="OPPORTUNITY_B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42636"/>
            <a:ext cx="1706833" cy="659253"/>
          </a:xfrm>
          <a:prstGeom prst="rect">
            <a:avLst/>
          </a:prstGeom>
        </p:spPr>
      </p:pic>
      <p:pic>
        <p:nvPicPr>
          <p:cNvPr id="37" name="Picture 3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55" y="2898127"/>
            <a:ext cx="1249015" cy="163444"/>
          </a:xfrm>
          <a:prstGeom prst="rect">
            <a:avLst/>
          </a:prstGeom>
        </p:spPr>
      </p:pic>
    </p:spTree>
    <p:extLst>
      <p:ext uri="{BB962C8B-B14F-4D97-AF65-F5344CB8AC3E}">
        <p14:creationId xmlns:p14="http://schemas.microsoft.com/office/powerpoint/2010/main" val="1260301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ky Sports News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172A68"/>
              </a:gs>
              <a:gs pos="100000">
                <a:srgbClr val="C7142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C71423"/>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C71423"/>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5" name="Picture 4" descr="OPPORTUNITY_B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42636"/>
            <a:ext cx="1706833" cy="659253"/>
          </a:xfrm>
          <a:prstGeom prst="rect">
            <a:avLst/>
          </a:prstGeom>
        </p:spPr>
      </p:pic>
      <p:pic>
        <p:nvPicPr>
          <p:cNvPr id="43" name="Picture 4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55" y="2898127"/>
            <a:ext cx="1745722" cy="163444"/>
          </a:xfrm>
          <a:prstGeom prst="rect">
            <a:avLst/>
          </a:prstGeom>
        </p:spPr>
      </p:pic>
    </p:spTree>
    <p:extLst>
      <p:ext uri="{BB962C8B-B14F-4D97-AF65-F5344CB8AC3E}">
        <p14:creationId xmlns:p14="http://schemas.microsoft.com/office/powerpoint/2010/main" val="3935120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ky Sports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C71423"/>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4165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ky Living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4E6374"/>
              </a:gs>
              <a:gs pos="100000">
                <a:srgbClr val="B3C2CC"/>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4E637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4E637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4E6374"/>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4E6374"/>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4E6374"/>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4E6374"/>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4E6374"/>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4E6374"/>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4E6374"/>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4E6374"/>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4E6374"/>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 name="Picture 1" descr="OPPORTUNITY_LIVING.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38878"/>
            <a:ext cx="1706833" cy="659253"/>
          </a:xfrm>
          <a:prstGeom prst="rect">
            <a:avLst/>
          </a:prstGeom>
        </p:spPr>
      </p:pic>
      <p:pic>
        <p:nvPicPr>
          <p:cNvPr id="25" name="Picture 24" descr="skylivinghd-on-white-rgb-lrg_5231eee183cb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122" y="2799507"/>
            <a:ext cx="1228792" cy="351083"/>
          </a:xfrm>
          <a:prstGeom prst="rect">
            <a:avLst/>
          </a:prstGeom>
        </p:spPr>
      </p:pic>
    </p:spTree>
    <p:extLst>
      <p:ext uri="{BB962C8B-B14F-4D97-AF65-F5344CB8AC3E}">
        <p14:creationId xmlns:p14="http://schemas.microsoft.com/office/powerpoint/2010/main" val="1104617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ky Living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4E637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4E6374"/>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154291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ky Atlantic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022042"/>
              </a:gs>
              <a:gs pos="100000">
                <a:srgbClr val="354D68"/>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022042"/>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022042"/>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022042"/>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022042"/>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022042"/>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022042"/>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022042"/>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022042"/>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022042"/>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022042"/>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022042"/>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331" y="2909258"/>
            <a:ext cx="1252148" cy="163444"/>
          </a:xfrm>
          <a:prstGeom prst="rect">
            <a:avLst/>
          </a:prstGeom>
        </p:spPr>
      </p:pic>
      <p:pic>
        <p:nvPicPr>
          <p:cNvPr id="5" name="Picture 4" descr="OPPORTUNITY_ATLANTIC.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860" y="339304"/>
            <a:ext cx="1734915" cy="670100"/>
          </a:xfrm>
          <a:prstGeom prst="rect">
            <a:avLst/>
          </a:prstGeom>
        </p:spPr>
      </p:pic>
    </p:spTree>
    <p:extLst>
      <p:ext uri="{BB962C8B-B14F-4D97-AF65-F5344CB8AC3E}">
        <p14:creationId xmlns:p14="http://schemas.microsoft.com/office/powerpoint/2010/main" val="359260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ky Atlantic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022042"/>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022042"/>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930245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ky News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25000">
                <a:srgbClr val="000000"/>
              </a:gs>
              <a:gs pos="100000">
                <a:srgbClr val="ED1C2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ED1C2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ED1C2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ED1C24"/>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ED1C24"/>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ED1C24"/>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ED1C24"/>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ED1C24"/>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ED1C24"/>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ED1C24"/>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ED1C24"/>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ED1C24"/>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 name="Picture 1" descr="OPPORTUNITY_NEWS.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7" y="341197"/>
            <a:ext cx="1704265" cy="658261"/>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331" y="2901097"/>
            <a:ext cx="959860" cy="182120"/>
          </a:xfrm>
          <a:prstGeom prst="rect">
            <a:avLst/>
          </a:prstGeom>
        </p:spPr>
      </p:pic>
    </p:spTree>
    <p:extLst>
      <p:ext uri="{BB962C8B-B14F-4D97-AF65-F5344CB8AC3E}">
        <p14:creationId xmlns:p14="http://schemas.microsoft.com/office/powerpoint/2010/main" val="1754688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ky News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ED1C24"/>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ED1C24"/>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092380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ky Movies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150230"/>
              </a:gs>
              <a:gs pos="100000">
                <a:srgbClr val="AF1C6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AF1C6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AF1C6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AF1C63"/>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AF1C63"/>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AF1C63"/>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AF1C63"/>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AF1C63"/>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AF1C63"/>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AF1C63"/>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AF1C63"/>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AF1C63"/>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 name="Picture 1" descr="OPPORTUNITY_MOVIES.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44946"/>
            <a:ext cx="1704261" cy="658259"/>
          </a:xfrm>
          <a:prstGeom prst="rect">
            <a:avLst/>
          </a:prstGeom>
        </p:spPr>
      </p:pic>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55" y="2916642"/>
            <a:ext cx="1181991" cy="165049"/>
          </a:xfrm>
          <a:prstGeom prst="rect">
            <a:avLst/>
          </a:prstGeom>
        </p:spPr>
      </p:pic>
    </p:spTree>
    <p:extLst>
      <p:ext uri="{BB962C8B-B14F-4D97-AF65-F5344CB8AC3E}">
        <p14:creationId xmlns:p14="http://schemas.microsoft.com/office/powerpoint/2010/main" val="99798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ky Movies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AF1C63"/>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AF1C63"/>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460453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ky Arts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941680"/>
              </a:gs>
              <a:gs pos="100000">
                <a:srgbClr val="7D64A9"/>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941680"/>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941680"/>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941680"/>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941680"/>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941680"/>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941680"/>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941680"/>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941680"/>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941680"/>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941680"/>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941680"/>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6255" y="2912848"/>
            <a:ext cx="974609" cy="166995"/>
          </a:xfrm>
          <a:prstGeom prst="rect">
            <a:avLst/>
          </a:prstGeom>
        </p:spPr>
      </p:pic>
      <p:pic>
        <p:nvPicPr>
          <p:cNvPr id="5" name="Picture 4" descr="OPPORTUNITY_ART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378" y="344945"/>
            <a:ext cx="1704261" cy="658260"/>
          </a:xfrm>
          <a:prstGeom prst="rect">
            <a:avLst/>
          </a:prstGeom>
        </p:spPr>
      </p:pic>
    </p:spTree>
    <p:extLst>
      <p:ext uri="{BB962C8B-B14F-4D97-AF65-F5344CB8AC3E}">
        <p14:creationId xmlns:p14="http://schemas.microsoft.com/office/powerpoint/2010/main" val="3322360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ky Arts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941680"/>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941680"/>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1846561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llenge Page 1">
    <p:spTree>
      <p:nvGrpSpPr>
        <p:cNvPr id="1" name=""/>
        <p:cNvGrpSpPr/>
        <p:nvPr/>
      </p:nvGrpSpPr>
      <p:grpSpPr>
        <a:xfrm>
          <a:off x="0" y="0"/>
          <a:ext cx="0" cy="0"/>
          <a:chOff x="0" y="0"/>
          <a:chExt cx="0" cy="0"/>
        </a:xfrm>
      </p:grpSpPr>
      <p:sp>
        <p:nvSpPr>
          <p:cNvPr id="24" name="Rectangle 23"/>
          <p:cNvSpPr/>
          <p:nvPr userDrawn="1"/>
        </p:nvSpPr>
        <p:spPr>
          <a:xfrm>
            <a:off x="396255" y="450156"/>
            <a:ext cx="3384375" cy="1944216"/>
          </a:xfrm>
          <a:prstGeom prst="rect">
            <a:avLst/>
          </a:prstGeom>
          <a:gradFill>
            <a:gsLst>
              <a:gs pos="0">
                <a:srgbClr val="CC3300"/>
              </a:gs>
              <a:gs pos="100000">
                <a:srgbClr val="EE740D"/>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p:nvPr>
        </p:nvSpPr>
        <p:spPr>
          <a:xfrm>
            <a:off x="396255" y="3436938"/>
            <a:ext cx="3312145" cy="6086475"/>
          </a:xfrm>
          <a:prstGeom prst="rect">
            <a:avLst/>
          </a:prstGeom>
        </p:spPr>
        <p:txBody>
          <a:bodyPr vert="horz"/>
          <a:lstStyle>
            <a:lvl1pPr>
              <a:defRPr>
                <a:solidFill>
                  <a:srgbClr val="EE740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8" name="Text Placeholder 6"/>
          <p:cNvSpPr>
            <a:spLocks noGrp="1"/>
          </p:cNvSpPr>
          <p:nvPr>
            <p:ph type="body" sz="quarter" idx="11"/>
          </p:nvPr>
        </p:nvSpPr>
        <p:spPr>
          <a:xfrm>
            <a:off x="3851276" y="3438272"/>
            <a:ext cx="3313112" cy="6085142"/>
          </a:xfrm>
          <a:prstGeom prst="rect">
            <a:avLst/>
          </a:prstGeom>
        </p:spPr>
        <p:txBody>
          <a:bodyPr vert="horz"/>
          <a:lstStyle>
            <a:lvl1pPr>
              <a:defRPr>
                <a:solidFill>
                  <a:srgbClr val="EE740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10" name="Text Placeholder 9"/>
          <p:cNvSpPr>
            <a:spLocks noGrp="1"/>
          </p:cNvSpPr>
          <p:nvPr>
            <p:ph type="body" sz="quarter" idx="12"/>
          </p:nvPr>
        </p:nvSpPr>
        <p:spPr>
          <a:xfrm>
            <a:off x="539750" y="1025525"/>
            <a:ext cx="3097213" cy="1225550"/>
          </a:xfrm>
          <a:prstGeom prst="rect">
            <a:avLst/>
          </a:prstGeom>
        </p:spPr>
        <p:txBody>
          <a:bodyPr vert="horz"/>
          <a:lstStyle>
            <a:lvl1pPr>
              <a:defRPr sz="2600">
                <a:solidFill>
                  <a:srgbClr val="FFFFFF"/>
                </a:solidFill>
              </a:defRPr>
            </a:lvl1pPr>
            <a:lvl2pPr>
              <a:defRPr sz="1600">
                <a:solidFill>
                  <a:schemeClr val="bg1"/>
                </a:solidFill>
              </a:defRPr>
            </a:lvl2pPr>
          </a:lstStyle>
          <a:p>
            <a:pPr lvl="0"/>
            <a:r>
              <a:rPr lang="en-GB" dirty="0"/>
              <a:t>Click to edit Master text styles</a:t>
            </a:r>
          </a:p>
          <a:p>
            <a:pPr lvl="1"/>
            <a:r>
              <a:rPr lang="en-GB" dirty="0"/>
              <a:t>Second level</a:t>
            </a:r>
          </a:p>
        </p:txBody>
      </p:sp>
      <p:sp>
        <p:nvSpPr>
          <p:cNvPr id="3" name="Text Placeholder 2"/>
          <p:cNvSpPr>
            <a:spLocks noGrp="1"/>
          </p:cNvSpPr>
          <p:nvPr>
            <p:ph type="body" sz="quarter" idx="13"/>
          </p:nvPr>
        </p:nvSpPr>
        <p:spPr>
          <a:xfrm>
            <a:off x="2700511" y="2712925"/>
            <a:ext cx="1008112" cy="504155"/>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9" name="Text Placeholder 2"/>
          <p:cNvSpPr>
            <a:spLocks noGrp="1"/>
          </p:cNvSpPr>
          <p:nvPr>
            <p:ph type="body" sz="quarter" idx="14"/>
          </p:nvPr>
        </p:nvSpPr>
        <p:spPr>
          <a:xfrm>
            <a:off x="5004767" y="2713024"/>
            <a:ext cx="1008112" cy="504056"/>
          </a:xfrm>
          <a:prstGeom prst="rect">
            <a:avLst/>
          </a:prstGeom>
        </p:spPr>
        <p:txBody>
          <a:bodyPr vert="horz"/>
          <a:lstStyle>
            <a:lvl1pPr marL="0" marR="0" indent="0" algn="l" defTabSz="995627" rtl="0" eaLnBrk="1" fontAlgn="auto" latinLnBrk="0" hangingPunct="1">
              <a:lnSpc>
                <a:spcPct val="100000"/>
              </a:lnSpc>
              <a:spcBef>
                <a:spcPct val="20000"/>
              </a:spcBef>
              <a:spcAft>
                <a:spcPts val="0"/>
              </a:spcAft>
              <a:buClrTx/>
              <a:buSzTx/>
              <a:buFont typeface="Arial" pitchFamily="34" charset="0"/>
              <a:buNone/>
              <a:tabLst/>
              <a:defRPr sz="900">
                <a:solidFill>
                  <a:srgbClr val="666666"/>
                </a:solidFill>
                <a:latin typeface="Sky Text"/>
                <a:cs typeface="Sky Text"/>
              </a:defRPr>
            </a:lvl1pPr>
          </a:lstStyle>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lang="en-GB" dirty="0"/>
              <a:t>Click to edit Master text styles</a:t>
            </a:r>
          </a:p>
          <a:p>
            <a:pPr lvl="0"/>
            <a:endParaRPr lang="en-GB" dirty="0"/>
          </a:p>
        </p:txBody>
      </p:sp>
      <p:sp>
        <p:nvSpPr>
          <p:cNvPr id="11" name="Text Placeholder 2"/>
          <p:cNvSpPr>
            <a:spLocks noGrp="1"/>
          </p:cNvSpPr>
          <p:nvPr>
            <p:ph type="body" sz="quarter" idx="15"/>
          </p:nvPr>
        </p:nvSpPr>
        <p:spPr>
          <a:xfrm>
            <a:off x="6156895"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sp>
        <p:nvSpPr>
          <p:cNvPr id="12" name="Text Placeholder 2"/>
          <p:cNvSpPr>
            <a:spLocks noGrp="1"/>
          </p:cNvSpPr>
          <p:nvPr>
            <p:ph type="body" sz="quarter" idx="16"/>
          </p:nvPr>
        </p:nvSpPr>
        <p:spPr>
          <a:xfrm>
            <a:off x="3852639" y="2713024"/>
            <a:ext cx="1008112" cy="504056"/>
          </a:xfrm>
          <a:prstGeom prst="rect">
            <a:avLst/>
          </a:prstGeom>
        </p:spPr>
        <p:txBody>
          <a:bodyPr vert="horz"/>
          <a:lstStyle>
            <a:lvl1pPr>
              <a:defRPr sz="900">
                <a:solidFill>
                  <a:srgbClr val="666666"/>
                </a:solidFill>
                <a:latin typeface="Sky Text"/>
                <a:cs typeface="Sky Text"/>
              </a:defRPr>
            </a:lvl1pPr>
          </a:lstStyle>
          <a:p>
            <a:pPr lvl="0"/>
            <a:r>
              <a:rPr lang="en-GB" dirty="0"/>
              <a:t>Click to edit Master text styles</a:t>
            </a:r>
          </a:p>
        </p:txBody>
      </p:sp>
      <p:cxnSp>
        <p:nvCxnSpPr>
          <p:cNvPr id="14" name="Straight Connector 13"/>
          <p:cNvCxnSpPr/>
          <p:nvPr userDrawn="1"/>
        </p:nvCxnSpPr>
        <p:spPr>
          <a:xfrm>
            <a:off x="395288" y="2659392"/>
            <a:ext cx="2161207" cy="0"/>
          </a:xfrm>
          <a:prstGeom prst="line">
            <a:avLst/>
          </a:prstGeom>
          <a:ln>
            <a:solidFill>
              <a:srgbClr val="EE740D"/>
            </a:solidFill>
            <a:prstDash val="sysDot"/>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381331" y="2443368"/>
            <a:ext cx="1369243" cy="239036"/>
          </a:xfrm>
          <a:prstGeom prst="rect">
            <a:avLst/>
          </a:prstGeom>
          <a:noFill/>
        </p:spPr>
        <p:txBody>
          <a:bodyPr wrap="square" lIns="99562" tIns="49782" rIns="99562" bIns="49782" rtlCol="0">
            <a:spAutoFit/>
          </a:bodyPr>
          <a:lstStyle/>
          <a:p>
            <a:pPr algn="l"/>
            <a:r>
              <a:rPr lang="en-GB" sz="900" dirty="0">
                <a:solidFill>
                  <a:srgbClr val="EE740D"/>
                </a:solidFill>
                <a:latin typeface="Sky Text" pitchFamily="34" charset="0"/>
              </a:rPr>
              <a:t>Channel</a:t>
            </a:r>
          </a:p>
        </p:txBody>
      </p:sp>
      <p:cxnSp>
        <p:nvCxnSpPr>
          <p:cNvPr id="16" name="Straight Connector 15"/>
          <p:cNvCxnSpPr/>
          <p:nvPr userDrawn="1"/>
        </p:nvCxnSpPr>
        <p:spPr>
          <a:xfrm>
            <a:off x="395288" y="3359018"/>
            <a:ext cx="6769100" cy="0"/>
          </a:xfrm>
          <a:prstGeom prst="line">
            <a:avLst/>
          </a:prstGeom>
          <a:ln>
            <a:solidFill>
              <a:srgbClr val="EE740D"/>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p:cNvCxnSpPr/>
          <p:nvPr userDrawn="1"/>
        </p:nvCxnSpPr>
        <p:spPr>
          <a:xfrm>
            <a:off x="5004767" y="2659392"/>
            <a:ext cx="2161207" cy="0"/>
          </a:xfrm>
          <a:prstGeom prst="line">
            <a:avLst/>
          </a:prstGeom>
          <a:ln>
            <a:solidFill>
              <a:srgbClr val="EE740D"/>
            </a:solidFill>
            <a:prstDash val="sysDot"/>
          </a:ln>
        </p:spPr>
        <p:style>
          <a:lnRef idx="1">
            <a:schemeClr val="dk1"/>
          </a:lnRef>
          <a:fillRef idx="0">
            <a:schemeClr val="dk1"/>
          </a:fillRef>
          <a:effectRef idx="0">
            <a:schemeClr val="dk1"/>
          </a:effectRef>
          <a:fontRef idx="minor">
            <a:schemeClr val="tx1"/>
          </a:fontRef>
        </p:style>
      </p:cxnSp>
      <p:sp>
        <p:nvSpPr>
          <p:cNvPr id="19" name="TextBox 18"/>
          <p:cNvSpPr txBox="1"/>
          <p:nvPr userDrawn="1"/>
        </p:nvSpPr>
        <p:spPr>
          <a:xfrm>
            <a:off x="4990810" y="2443368"/>
            <a:ext cx="1369243" cy="239036"/>
          </a:xfrm>
          <a:prstGeom prst="rect">
            <a:avLst/>
          </a:prstGeom>
          <a:noFill/>
        </p:spPr>
        <p:txBody>
          <a:bodyPr wrap="square" lIns="99562" tIns="49782" rIns="99562" bIns="49782" rtlCol="0">
            <a:spAutoFit/>
          </a:bodyPr>
          <a:lstStyle/>
          <a:p>
            <a:pPr algn="l"/>
            <a:r>
              <a:rPr lang="en-GB" sz="900" dirty="0">
                <a:solidFill>
                  <a:srgbClr val="EE740D"/>
                </a:solidFill>
                <a:latin typeface="Sky Text" pitchFamily="34" charset="0"/>
              </a:rPr>
              <a:t>Platforms</a:t>
            </a:r>
          </a:p>
        </p:txBody>
      </p:sp>
      <p:cxnSp>
        <p:nvCxnSpPr>
          <p:cNvPr id="20" name="Straight Connector 19"/>
          <p:cNvCxnSpPr/>
          <p:nvPr userDrawn="1"/>
        </p:nvCxnSpPr>
        <p:spPr>
          <a:xfrm>
            <a:off x="3852639" y="2659392"/>
            <a:ext cx="1008112" cy="0"/>
          </a:xfrm>
          <a:prstGeom prst="line">
            <a:avLst/>
          </a:prstGeom>
          <a:ln>
            <a:solidFill>
              <a:srgbClr val="EE740D"/>
            </a:solidFill>
            <a:prstDash val="sysDot"/>
          </a:ln>
        </p:spPr>
        <p:style>
          <a:lnRef idx="1">
            <a:schemeClr val="dk1"/>
          </a:lnRef>
          <a:fillRef idx="0">
            <a:schemeClr val="dk1"/>
          </a:fillRef>
          <a:effectRef idx="0">
            <a:schemeClr val="dk1"/>
          </a:effectRef>
          <a:fontRef idx="minor">
            <a:schemeClr val="tx1"/>
          </a:fontRef>
        </p:style>
      </p:cxnSp>
      <p:sp>
        <p:nvSpPr>
          <p:cNvPr id="21" name="TextBox 20"/>
          <p:cNvSpPr txBox="1"/>
          <p:nvPr userDrawn="1"/>
        </p:nvSpPr>
        <p:spPr>
          <a:xfrm>
            <a:off x="3838682" y="2443368"/>
            <a:ext cx="1369243" cy="239036"/>
          </a:xfrm>
          <a:prstGeom prst="rect">
            <a:avLst/>
          </a:prstGeom>
          <a:noFill/>
        </p:spPr>
        <p:txBody>
          <a:bodyPr wrap="square" lIns="99562" tIns="49782" rIns="99562" bIns="49782" rtlCol="0">
            <a:spAutoFit/>
          </a:bodyPr>
          <a:lstStyle/>
          <a:p>
            <a:pPr algn="l"/>
            <a:r>
              <a:rPr lang="en-GB" sz="900" dirty="0">
                <a:solidFill>
                  <a:srgbClr val="EE740D"/>
                </a:solidFill>
                <a:latin typeface="Sky Text" pitchFamily="34" charset="0"/>
              </a:rPr>
              <a:t>Start</a:t>
            </a:r>
          </a:p>
        </p:txBody>
      </p:sp>
      <p:cxnSp>
        <p:nvCxnSpPr>
          <p:cNvPr id="22" name="Straight Connector 21"/>
          <p:cNvCxnSpPr/>
          <p:nvPr userDrawn="1"/>
        </p:nvCxnSpPr>
        <p:spPr>
          <a:xfrm>
            <a:off x="2700511" y="2659392"/>
            <a:ext cx="1008112" cy="0"/>
          </a:xfrm>
          <a:prstGeom prst="line">
            <a:avLst/>
          </a:prstGeom>
          <a:ln>
            <a:solidFill>
              <a:srgbClr val="EE740D"/>
            </a:solidFill>
            <a:prstDash val="sysDot"/>
          </a:ln>
        </p:spPr>
        <p:style>
          <a:lnRef idx="1">
            <a:schemeClr val="dk1"/>
          </a:lnRef>
          <a:fillRef idx="0">
            <a:schemeClr val="dk1"/>
          </a:fillRef>
          <a:effectRef idx="0">
            <a:schemeClr val="dk1"/>
          </a:effectRef>
          <a:fontRef idx="minor">
            <a:schemeClr val="tx1"/>
          </a:fontRef>
        </p:style>
      </p:cxnSp>
      <p:sp>
        <p:nvSpPr>
          <p:cNvPr id="23" name="TextBox 22"/>
          <p:cNvSpPr txBox="1"/>
          <p:nvPr userDrawn="1"/>
        </p:nvSpPr>
        <p:spPr>
          <a:xfrm>
            <a:off x="2686554" y="2443368"/>
            <a:ext cx="1369243" cy="239036"/>
          </a:xfrm>
          <a:prstGeom prst="rect">
            <a:avLst/>
          </a:prstGeom>
          <a:noFill/>
        </p:spPr>
        <p:txBody>
          <a:bodyPr wrap="square" lIns="99562" tIns="49782" rIns="99562" bIns="49782" rtlCol="0">
            <a:spAutoFit/>
          </a:bodyPr>
          <a:lstStyle/>
          <a:p>
            <a:pPr algn="l"/>
            <a:r>
              <a:rPr lang="en-GB" sz="900" dirty="0">
                <a:solidFill>
                  <a:srgbClr val="EE740D"/>
                </a:solidFill>
                <a:latin typeface="Sky Text" pitchFamily="34" charset="0"/>
              </a:rPr>
              <a:t>Investment</a:t>
            </a:r>
          </a:p>
        </p:txBody>
      </p:sp>
      <p:sp>
        <p:nvSpPr>
          <p:cNvPr id="4" name="Picture Placeholder 3"/>
          <p:cNvSpPr>
            <a:spLocks noGrp="1"/>
          </p:cNvSpPr>
          <p:nvPr>
            <p:ph type="pic" sz="quarter" idx="17"/>
          </p:nvPr>
        </p:nvSpPr>
        <p:spPr>
          <a:xfrm>
            <a:off x="3780631" y="450156"/>
            <a:ext cx="3384376" cy="1944216"/>
          </a:xfrm>
          <a:prstGeom prst="rect">
            <a:avLst/>
          </a:prstGeom>
        </p:spPr>
        <p:txBody>
          <a:bodyPr vert="horz"/>
          <a:lstStyle/>
          <a:p>
            <a:endParaRPr lang="en-US"/>
          </a:p>
        </p:txBody>
      </p:sp>
      <p:pic>
        <p:nvPicPr>
          <p:cNvPr id="2" name="Picture 1" descr="OPPORTUNITY_CHALLENG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378" y="344468"/>
            <a:ext cx="1705497" cy="658737"/>
          </a:xfrm>
          <a:prstGeom prst="rect">
            <a:avLst/>
          </a:prstGeom>
        </p:spPr>
      </p:pic>
      <p:pic>
        <p:nvPicPr>
          <p:cNvPr id="26" name="Picture 25" descr="challeng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56" y="2882165"/>
            <a:ext cx="1042550" cy="229830"/>
          </a:xfrm>
          <a:prstGeom prst="rect">
            <a:avLst/>
          </a:prstGeom>
        </p:spPr>
      </p:pic>
    </p:spTree>
    <p:extLst>
      <p:ext uri="{BB962C8B-B14F-4D97-AF65-F5344CB8AC3E}">
        <p14:creationId xmlns:p14="http://schemas.microsoft.com/office/powerpoint/2010/main" val="2105577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llenge Page 2">
    <p:spTree>
      <p:nvGrpSpPr>
        <p:cNvPr id="1" name=""/>
        <p:cNvGrpSpPr/>
        <p:nvPr/>
      </p:nvGrpSpPr>
      <p:grpSpPr>
        <a:xfrm>
          <a:off x="0" y="0"/>
          <a:ext cx="0" cy="0"/>
          <a:chOff x="0" y="0"/>
          <a:chExt cx="0" cy="0"/>
        </a:xfrm>
      </p:grpSpPr>
      <p:sp>
        <p:nvSpPr>
          <p:cNvPr id="3" name="Text Placeholder 6"/>
          <p:cNvSpPr>
            <a:spLocks noGrp="1"/>
          </p:cNvSpPr>
          <p:nvPr>
            <p:ph type="body" sz="quarter" idx="10"/>
          </p:nvPr>
        </p:nvSpPr>
        <p:spPr>
          <a:xfrm>
            <a:off x="396255" y="522288"/>
            <a:ext cx="3312145" cy="9001125"/>
          </a:xfrm>
          <a:prstGeom prst="rect">
            <a:avLst/>
          </a:prstGeom>
        </p:spPr>
        <p:txBody>
          <a:bodyPr vert="horz"/>
          <a:lstStyle>
            <a:lvl1pPr>
              <a:defRPr>
                <a:solidFill>
                  <a:srgbClr val="EE740D"/>
                </a:solidFill>
              </a:defRPr>
            </a:lvl1pPr>
            <a:lvl2pPr>
              <a:defRPr>
                <a:solidFill>
                  <a:srgbClr val="333333"/>
                </a:solidFill>
              </a:defRPr>
            </a:lvl2pPr>
          </a:lstStyle>
          <a:p>
            <a:pPr lvl="0"/>
            <a:r>
              <a:rPr lang="en-GB" dirty="0"/>
              <a:t>Click to edit Master text styles</a:t>
            </a:r>
          </a:p>
          <a:p>
            <a:pPr lvl="1"/>
            <a:r>
              <a:rPr lang="en-GB" dirty="0"/>
              <a:t>Second level</a:t>
            </a:r>
          </a:p>
        </p:txBody>
      </p:sp>
      <p:sp>
        <p:nvSpPr>
          <p:cNvPr id="4" name="Text Placeholder 6"/>
          <p:cNvSpPr>
            <a:spLocks noGrp="1"/>
          </p:cNvSpPr>
          <p:nvPr>
            <p:ph type="body" sz="quarter" idx="11"/>
          </p:nvPr>
        </p:nvSpPr>
        <p:spPr>
          <a:xfrm>
            <a:off x="3851276" y="521492"/>
            <a:ext cx="3313112" cy="9001922"/>
          </a:xfrm>
          <a:prstGeom prst="rect">
            <a:avLst/>
          </a:prstGeom>
        </p:spPr>
        <p:txBody>
          <a:bodyPr vert="horz"/>
          <a:lstStyle>
            <a:lvl1pPr>
              <a:defRPr>
                <a:solidFill>
                  <a:srgbClr val="EE740D"/>
                </a:solidFill>
              </a:defRPr>
            </a:lvl1pPr>
            <a:lvl2pPr>
              <a:defRPr>
                <a:solidFill>
                  <a:srgbClr val="333333"/>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51925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extBox 15"/>
          <p:cNvSpPr txBox="1"/>
          <p:nvPr userDrawn="1"/>
        </p:nvSpPr>
        <p:spPr>
          <a:xfrm>
            <a:off x="6457637" y="9948688"/>
            <a:ext cx="707370" cy="239036"/>
          </a:xfrm>
          <a:prstGeom prst="rect">
            <a:avLst/>
          </a:prstGeom>
          <a:noFill/>
        </p:spPr>
        <p:txBody>
          <a:bodyPr wrap="square" lIns="99562" tIns="49782" rIns="99562" bIns="49782" rtlCol="0">
            <a:spAutoFit/>
          </a:bodyPr>
          <a:lstStyle/>
          <a:p>
            <a:pPr algn="r"/>
            <a:r>
              <a:rPr lang="en-GB" sz="900" dirty="0" err="1">
                <a:solidFill>
                  <a:srgbClr val="333333"/>
                </a:solidFill>
                <a:latin typeface="Sky Text" pitchFamily="34" charset="0"/>
              </a:rPr>
              <a:t>skymedia</a:t>
            </a:r>
            <a:endParaRPr lang="en-GB" sz="900" dirty="0">
              <a:solidFill>
                <a:srgbClr val="333333"/>
              </a:solidFill>
              <a:latin typeface="Sky Text Medium" pitchFamily="34" charset="0"/>
            </a:endParaRPr>
          </a:p>
        </p:txBody>
      </p:sp>
      <p:sp>
        <p:nvSpPr>
          <p:cNvPr id="17" name="TextBox 16"/>
          <p:cNvSpPr txBox="1"/>
          <p:nvPr userDrawn="1"/>
        </p:nvSpPr>
        <p:spPr>
          <a:xfrm>
            <a:off x="4873460" y="9948688"/>
            <a:ext cx="1230816" cy="239036"/>
          </a:xfrm>
          <a:prstGeom prst="rect">
            <a:avLst/>
          </a:prstGeom>
          <a:noFill/>
        </p:spPr>
        <p:txBody>
          <a:bodyPr wrap="square" lIns="99562" tIns="49782" rIns="99562" bIns="49782" rtlCol="0">
            <a:spAutoFit/>
          </a:bodyPr>
          <a:lstStyle/>
          <a:p>
            <a:pPr algn="r"/>
            <a:r>
              <a:rPr lang="en-GB" sz="900" dirty="0">
                <a:solidFill>
                  <a:srgbClr val="666666"/>
                </a:solidFill>
                <a:latin typeface="Sky Text" pitchFamily="34" charset="0"/>
              </a:rPr>
              <a:t>@</a:t>
            </a:r>
            <a:r>
              <a:rPr lang="en-GB" sz="900" dirty="0" err="1">
                <a:solidFill>
                  <a:srgbClr val="666666"/>
                </a:solidFill>
                <a:latin typeface="Sky Text" pitchFamily="34" charset="0"/>
              </a:rPr>
              <a:t>skymediaupdates</a:t>
            </a:r>
            <a:endParaRPr lang="en-GB" sz="900" dirty="0">
              <a:solidFill>
                <a:srgbClr val="666666"/>
              </a:solidFill>
              <a:latin typeface="Sky Text Medium" pitchFamily="34" charset="0"/>
            </a:endParaRPr>
          </a:p>
        </p:txBody>
      </p:sp>
      <p:pic>
        <p:nvPicPr>
          <p:cNvPr id="7" name="Picture 6" descr="TWITTER.png"/>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4801452" y="9960194"/>
            <a:ext cx="216024" cy="216024"/>
          </a:xfrm>
          <a:prstGeom prst="rect">
            <a:avLst/>
          </a:prstGeom>
        </p:spPr>
      </p:pic>
      <p:pic>
        <p:nvPicPr>
          <p:cNvPr id="9" name="Picture 8" descr="LINKED IN.png"/>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6313620" y="9960194"/>
            <a:ext cx="216024" cy="216024"/>
          </a:xfrm>
          <a:prstGeom prst="rect">
            <a:avLst/>
          </a:prstGeom>
        </p:spPr>
      </p:pic>
      <p:sp>
        <p:nvSpPr>
          <p:cNvPr id="33" name="TextBox 32"/>
          <p:cNvSpPr txBox="1"/>
          <p:nvPr userDrawn="1"/>
        </p:nvSpPr>
        <p:spPr>
          <a:xfrm>
            <a:off x="3348583" y="9899692"/>
            <a:ext cx="1734872" cy="300591"/>
          </a:xfrm>
          <a:prstGeom prst="rect">
            <a:avLst/>
          </a:prstGeom>
          <a:noFill/>
        </p:spPr>
        <p:txBody>
          <a:bodyPr wrap="square" lIns="99562" tIns="49782" rIns="99562" bIns="49782" rtlCol="0">
            <a:spAutoFit/>
          </a:bodyPr>
          <a:lstStyle/>
          <a:p>
            <a:pPr algn="l"/>
            <a:r>
              <a:rPr lang="en-GB" sz="1300" dirty="0" err="1">
                <a:solidFill>
                  <a:srgbClr val="666666"/>
                </a:solidFill>
                <a:latin typeface="Sky Text Medium"/>
                <a:cs typeface="Sky Text Medium"/>
              </a:rPr>
              <a:t>skymedia.co.uk</a:t>
            </a:r>
            <a:endParaRPr lang="en-GB" sz="1300" dirty="0">
              <a:solidFill>
                <a:srgbClr val="666666"/>
              </a:solidFill>
              <a:latin typeface="Sky Text Medium"/>
              <a:cs typeface="Sky Text Medium"/>
            </a:endParaRPr>
          </a:p>
        </p:txBody>
      </p:sp>
      <p:pic>
        <p:nvPicPr>
          <p:cNvPr id="8" name="Picture 8" descr="Sky logos | Sky Group">
            <a:extLst>
              <a:ext uri="{FF2B5EF4-FFF2-40B4-BE49-F238E27FC236}">
                <a16:creationId xmlns:a16="http://schemas.microsoft.com/office/drawing/2014/main" id="{55D72D9F-04CB-4E56-B1F7-A79246027A6F}"/>
              </a:ext>
            </a:extLst>
          </p:cNvPr>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418841" y="10096422"/>
            <a:ext cx="1756586"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783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4" r:id="rId16"/>
    <p:sldLayoutId id="2147483665" r:id="rId17"/>
    <p:sldLayoutId id="2147483666" r:id="rId18"/>
    <p:sldLayoutId id="2147483667" r:id="rId19"/>
  </p:sldLayoutIdLst>
  <p:txStyles>
    <p:titleStyle>
      <a:lvl1pPr algn="ctr" defTabSz="995627" rtl="0" eaLnBrk="1" latinLnBrk="0" hangingPunct="1">
        <a:spcBef>
          <a:spcPct val="0"/>
        </a:spcBef>
        <a:buNone/>
        <a:defRPr sz="4800" kern="1200">
          <a:solidFill>
            <a:schemeClr val="tx1"/>
          </a:solidFill>
          <a:latin typeface="+mj-lt"/>
          <a:ea typeface="+mj-ea"/>
          <a:cs typeface="+mj-cs"/>
        </a:defRPr>
      </a:lvl1pPr>
    </p:titleStyle>
    <p:bodyStyle>
      <a:lvl1pPr marL="0" indent="0" algn="l" defTabSz="995627" rtl="0" eaLnBrk="1" latinLnBrk="0" hangingPunct="1">
        <a:spcBef>
          <a:spcPct val="20000"/>
        </a:spcBef>
        <a:buFont typeface="Arial" pitchFamily="34" charset="0"/>
        <a:buNone/>
        <a:defRPr sz="1600" kern="1200">
          <a:solidFill>
            <a:schemeClr val="tx1"/>
          </a:solidFill>
          <a:latin typeface="Sky Text Medium"/>
          <a:ea typeface="+mn-ea"/>
          <a:cs typeface="Sky Text Medium"/>
        </a:defRPr>
      </a:lvl1pPr>
      <a:lvl2pPr marL="808947" indent="-311134" algn="l" defTabSz="995627" rtl="0" eaLnBrk="1" latinLnBrk="0" hangingPunct="1">
        <a:spcBef>
          <a:spcPct val="20000"/>
        </a:spcBef>
        <a:buFont typeface="Arial" pitchFamily="34" charset="0"/>
        <a:buChar char="–"/>
        <a:defRPr sz="900" kern="1200">
          <a:solidFill>
            <a:schemeClr val="tx1"/>
          </a:solidFill>
          <a:latin typeface="Sky Text"/>
          <a:ea typeface="+mn-ea"/>
          <a:cs typeface="Sky Text"/>
        </a:defRPr>
      </a:lvl2pPr>
      <a:lvl3pPr marL="1244534" indent="-248907" algn="l" defTabSz="995627"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42348"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40161"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7975"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35788"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33602"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31415"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5627" rtl="0" eaLnBrk="1" latinLnBrk="0" hangingPunct="1">
        <a:defRPr sz="2000" kern="1200">
          <a:solidFill>
            <a:schemeClr val="tx1"/>
          </a:solidFill>
          <a:latin typeface="+mn-lt"/>
          <a:ea typeface="+mn-ea"/>
          <a:cs typeface="+mn-cs"/>
        </a:defRPr>
      </a:lvl1pPr>
      <a:lvl2pPr marL="497814" algn="l" defTabSz="995627" rtl="0" eaLnBrk="1" latinLnBrk="0" hangingPunct="1">
        <a:defRPr sz="2000" kern="1200">
          <a:solidFill>
            <a:schemeClr val="tx1"/>
          </a:solidFill>
          <a:latin typeface="+mn-lt"/>
          <a:ea typeface="+mn-ea"/>
          <a:cs typeface="+mn-cs"/>
        </a:defRPr>
      </a:lvl2pPr>
      <a:lvl3pPr marL="995627" algn="l" defTabSz="995627" rtl="0" eaLnBrk="1" latinLnBrk="0" hangingPunct="1">
        <a:defRPr sz="2000" kern="1200">
          <a:solidFill>
            <a:schemeClr val="tx1"/>
          </a:solidFill>
          <a:latin typeface="+mn-lt"/>
          <a:ea typeface="+mn-ea"/>
          <a:cs typeface="+mn-cs"/>
        </a:defRPr>
      </a:lvl3pPr>
      <a:lvl4pPr marL="1493441" algn="l" defTabSz="995627" rtl="0" eaLnBrk="1" latinLnBrk="0" hangingPunct="1">
        <a:defRPr sz="2000" kern="1200">
          <a:solidFill>
            <a:schemeClr val="tx1"/>
          </a:solidFill>
          <a:latin typeface="+mn-lt"/>
          <a:ea typeface="+mn-ea"/>
          <a:cs typeface="+mn-cs"/>
        </a:defRPr>
      </a:lvl4pPr>
      <a:lvl5pPr marL="1991254" algn="l" defTabSz="995627" rtl="0" eaLnBrk="1" latinLnBrk="0" hangingPunct="1">
        <a:defRPr sz="2000" kern="1200">
          <a:solidFill>
            <a:schemeClr val="tx1"/>
          </a:solidFill>
          <a:latin typeface="+mn-lt"/>
          <a:ea typeface="+mn-ea"/>
          <a:cs typeface="+mn-cs"/>
        </a:defRPr>
      </a:lvl5pPr>
      <a:lvl6pPr marL="2489068" algn="l" defTabSz="995627" rtl="0" eaLnBrk="1" latinLnBrk="0" hangingPunct="1">
        <a:defRPr sz="2000" kern="1200">
          <a:solidFill>
            <a:schemeClr val="tx1"/>
          </a:solidFill>
          <a:latin typeface="+mn-lt"/>
          <a:ea typeface="+mn-ea"/>
          <a:cs typeface="+mn-cs"/>
        </a:defRPr>
      </a:lvl6pPr>
      <a:lvl7pPr marL="2986881" algn="l" defTabSz="995627" rtl="0" eaLnBrk="1" latinLnBrk="0" hangingPunct="1">
        <a:defRPr sz="2000" kern="1200">
          <a:solidFill>
            <a:schemeClr val="tx1"/>
          </a:solidFill>
          <a:latin typeface="+mn-lt"/>
          <a:ea typeface="+mn-ea"/>
          <a:cs typeface="+mn-cs"/>
        </a:defRPr>
      </a:lvl7pPr>
      <a:lvl8pPr marL="3484696" algn="l" defTabSz="995627" rtl="0" eaLnBrk="1" latinLnBrk="0" hangingPunct="1">
        <a:defRPr sz="2000" kern="1200">
          <a:solidFill>
            <a:schemeClr val="tx1"/>
          </a:solidFill>
          <a:latin typeface="+mn-lt"/>
          <a:ea typeface="+mn-ea"/>
          <a:cs typeface="+mn-cs"/>
        </a:defRPr>
      </a:lvl8pPr>
      <a:lvl9pPr marL="3982509" algn="l" defTabSz="99562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nnah.Laird@Sky.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11"/>
          </p:nvPr>
        </p:nvSpPr>
        <p:spPr>
          <a:xfrm>
            <a:off x="3788616" y="3370094"/>
            <a:ext cx="3668472" cy="4031481"/>
          </a:xfrm>
        </p:spPr>
        <p:txBody>
          <a:bodyPr/>
          <a:lstStyle/>
          <a:p>
            <a:r>
              <a:rPr lang="en-GB" dirty="0">
                <a:solidFill>
                  <a:schemeClr val="tx1"/>
                </a:solidFill>
              </a:rPr>
              <a:t>Scheduling &amp; Accreditation</a:t>
            </a:r>
          </a:p>
          <a:p>
            <a:pPr marL="171450" indent="-171450">
              <a:buFont typeface="Arial" panose="020B0604020202020204" pitchFamily="34" charset="0"/>
              <a:buChar char="•"/>
            </a:pPr>
            <a:r>
              <a:rPr lang="en-GB" sz="1000" dirty="0">
                <a:solidFill>
                  <a:srgbClr val="000000"/>
                </a:solidFill>
                <a:latin typeface="Sky Text "/>
                <a:cs typeface="Sky Text"/>
              </a:rPr>
              <a:t>Approximately 17 reports per week</a:t>
            </a:r>
          </a:p>
          <a:p>
            <a:r>
              <a:rPr lang="en-GB" sz="1000" b="1" dirty="0">
                <a:solidFill>
                  <a:srgbClr val="000000"/>
                </a:solidFill>
                <a:latin typeface="Sky Text "/>
              </a:rPr>
              <a:t>       </a:t>
            </a:r>
            <a:r>
              <a:rPr lang="en-GB" sz="600" b="1" i="0" dirty="0">
                <a:solidFill>
                  <a:srgbClr val="000000"/>
                </a:solidFill>
                <a:effectLst/>
                <a:latin typeface="Sky Text "/>
              </a:rPr>
              <a:t>•</a:t>
            </a:r>
            <a:r>
              <a:rPr lang="en-GB" sz="1000" b="1" i="0" dirty="0">
                <a:solidFill>
                  <a:srgbClr val="000000"/>
                </a:solidFill>
                <a:effectLst/>
                <a:latin typeface="Sky Text "/>
              </a:rPr>
              <a:t>  </a:t>
            </a:r>
            <a:r>
              <a:rPr lang="en-GB" sz="1000" dirty="0">
                <a:solidFill>
                  <a:srgbClr val="000000"/>
                </a:solidFill>
                <a:latin typeface="Sky Text "/>
              </a:rPr>
              <a:t>Mon – Fri: 3 x reports per day </a:t>
            </a:r>
          </a:p>
          <a:p>
            <a:r>
              <a:rPr lang="en-GB" sz="1000" b="1" i="0" dirty="0">
                <a:solidFill>
                  <a:srgbClr val="000000"/>
                </a:solidFill>
                <a:effectLst/>
                <a:latin typeface="Sky Text "/>
              </a:rPr>
              <a:t>       </a:t>
            </a:r>
            <a:r>
              <a:rPr lang="en-GB" sz="600" b="1" i="0" dirty="0">
                <a:solidFill>
                  <a:srgbClr val="000000"/>
                </a:solidFill>
                <a:effectLst/>
                <a:latin typeface="Sky Text "/>
              </a:rPr>
              <a:t>•</a:t>
            </a:r>
            <a:r>
              <a:rPr lang="en-GB" sz="1000" b="1" i="0" dirty="0">
                <a:solidFill>
                  <a:srgbClr val="000000"/>
                </a:solidFill>
                <a:effectLst/>
                <a:latin typeface="Sky Text "/>
              </a:rPr>
              <a:t>  </a:t>
            </a:r>
            <a:r>
              <a:rPr lang="en-GB" sz="1000" dirty="0">
                <a:solidFill>
                  <a:srgbClr val="000000"/>
                </a:solidFill>
                <a:latin typeface="Sky Text "/>
              </a:rPr>
              <a:t>Sat – Sun: 1 x report per day </a:t>
            </a:r>
          </a:p>
          <a:p>
            <a:pPr marL="171450" lvl="0" indent="-171450">
              <a:buFont typeface="Arial" panose="020B0604020202020204" pitchFamily="34" charset="0"/>
              <a:buChar char="•"/>
            </a:pPr>
            <a:r>
              <a:rPr lang="en-GB" sz="1000" dirty="0">
                <a:solidFill>
                  <a:srgbClr val="000000"/>
                </a:solidFill>
                <a:latin typeface="Sky Text "/>
                <a:cs typeface="Sky Text"/>
              </a:rPr>
              <a:t>2 x 5” sponsorship idents per report</a:t>
            </a:r>
          </a:p>
          <a:p>
            <a:pPr marL="171450" lvl="0" indent="-171450">
              <a:buFont typeface="Arial" panose="020B0604020202020204" pitchFamily="34" charset="0"/>
              <a:buChar char="•"/>
            </a:pPr>
            <a:r>
              <a:rPr lang="en-GB" sz="1000" dirty="0">
                <a:solidFill>
                  <a:srgbClr val="000000"/>
                </a:solidFill>
                <a:latin typeface="Sky Text "/>
                <a:cs typeface="Sky Text"/>
              </a:rPr>
              <a:t>Scheduling subject to change</a:t>
            </a:r>
          </a:p>
          <a:p>
            <a:endParaRPr lang="en-US" sz="800" i="1" dirty="0">
              <a:solidFill>
                <a:schemeClr val="tx1"/>
              </a:solidFill>
              <a:latin typeface="Sky Text" panose="020B0506040202020204" pitchFamily="34" charset="0"/>
            </a:endParaRPr>
          </a:p>
          <a:p>
            <a:r>
              <a:rPr lang="en-US" sz="800" i="1" dirty="0">
                <a:solidFill>
                  <a:schemeClr val="tx1"/>
                </a:solidFill>
                <a:latin typeface="Sky Text" panose="020B0506040202020204" pitchFamily="34" charset="0"/>
              </a:rPr>
              <a:t>Minimum number of idents to be agreed with channel</a:t>
            </a:r>
          </a:p>
          <a:p>
            <a:pPr>
              <a:spcBef>
                <a:spcPts val="190"/>
              </a:spcBef>
            </a:pPr>
            <a:r>
              <a:rPr lang="en-GB" sz="800" i="1" kern="1200" dirty="0">
                <a:solidFill>
                  <a:srgbClr val="333333"/>
                </a:solidFill>
                <a:effectLst/>
                <a:latin typeface="Sky Text" panose="020B0506040202020204" pitchFamily="34" charset="0"/>
                <a:cs typeface="Sky Text Medium" panose="020B0506040202020204" pitchFamily="34" charset="0"/>
              </a:rPr>
              <a:t>We are unable to accept products featuring nasal sprays as a sponsor, due to Channel 5 Weather being sponsored by Sterimar</a:t>
            </a:r>
            <a:endParaRPr lang="en-GB" sz="900" i="1" dirty="0">
              <a:solidFill>
                <a:srgbClr val="3E5458"/>
              </a:solidFill>
              <a:latin typeface="Sky Text"/>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endParaRPr lang="en-GB" sz="1000" dirty="0">
              <a:solidFill>
                <a:srgbClr val="3E5458"/>
              </a:solidFill>
            </a:endParaRPr>
          </a:p>
          <a:p>
            <a:r>
              <a:rPr lang="en-GB" dirty="0">
                <a:solidFill>
                  <a:srgbClr val="3E5458"/>
                </a:solidFill>
              </a:rPr>
              <a:t>Contact Details</a:t>
            </a:r>
          </a:p>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kumimoji="0" lang="en-GB" sz="1000" b="1" i="0" u="none" strike="noStrike" kern="1200" cap="none" spc="0" normalizeH="0" baseline="0" noProof="0" dirty="0">
                <a:ln>
                  <a:noFill/>
                </a:ln>
                <a:solidFill>
                  <a:srgbClr val="333333"/>
                </a:solidFill>
                <a:effectLst/>
                <a:uLnTx/>
                <a:uFillTx/>
                <a:latin typeface="Sky Text" panose="020B0506040202020204" pitchFamily="34" charset="0"/>
                <a:cs typeface="Sky Text"/>
              </a:rPr>
              <a:t>Ollie Shires </a:t>
            </a:r>
            <a:r>
              <a:rPr kumimoji="0" lang="en-GB" sz="1000" b="0" i="0" u="none" strike="noStrike" kern="1200" cap="none" spc="0" normalizeH="0" baseline="0" noProof="0" dirty="0">
                <a:ln>
                  <a:noFill/>
                </a:ln>
                <a:solidFill>
                  <a:srgbClr val="333333"/>
                </a:solidFill>
                <a:effectLst/>
                <a:uLnTx/>
                <a:uFillTx/>
                <a:latin typeface="Sky Text" panose="020B0506040202020204" pitchFamily="34" charset="0"/>
                <a:cs typeface="Sky Text"/>
              </a:rPr>
              <a:t>| Paramount Partnerships Manager</a:t>
            </a:r>
          </a:p>
          <a:p>
            <a:pPr marL="0" marR="0" lvl="0" indent="0" algn="l" defTabSz="995627" rtl="0" eaLnBrk="1" fontAlgn="auto" latinLnBrk="0" hangingPunct="1">
              <a:lnSpc>
                <a:spcPct val="100000"/>
              </a:lnSpc>
              <a:spcBef>
                <a:spcPct val="20000"/>
              </a:spcBef>
              <a:spcAft>
                <a:spcPts val="0"/>
              </a:spcAft>
              <a:buClrTx/>
              <a:buSzTx/>
              <a:buFont typeface="Arial" pitchFamily="34" charset="0"/>
              <a:buNone/>
              <a:tabLst/>
              <a:defRPr/>
            </a:pPr>
            <a:r>
              <a:rPr kumimoji="0" lang="en-GB" sz="1000" b="0" i="0" u="none" strike="noStrike" kern="1200" cap="none" spc="0" normalizeH="0" baseline="0" noProof="0" dirty="0">
                <a:ln>
                  <a:noFill/>
                </a:ln>
                <a:solidFill>
                  <a:srgbClr val="333333"/>
                </a:solidFill>
                <a:effectLst/>
                <a:uLnTx/>
                <a:uFillTx/>
                <a:latin typeface="Sky Text" panose="020B0506040202020204" pitchFamily="34" charset="0"/>
                <a:cs typeface="Sky Text"/>
              </a:rPr>
              <a:t>07855 095 948 | </a:t>
            </a:r>
            <a:r>
              <a:rPr kumimoji="0" lang="en-GB" sz="1000" b="0" i="0" u="sng" strike="noStrike" kern="1200" cap="none" spc="0" normalizeH="0" baseline="0" noProof="0" dirty="0">
                <a:ln>
                  <a:noFill/>
                </a:ln>
                <a:solidFill>
                  <a:srgbClr val="333333"/>
                </a:solidFill>
                <a:effectLst/>
                <a:uLnTx/>
                <a:uFillTx/>
                <a:latin typeface="Sky Text" panose="020B0506040202020204" pitchFamily="34" charset="0"/>
                <a:cs typeface="Sky Text"/>
              </a:rPr>
              <a:t>Oliver.Shires</a:t>
            </a:r>
            <a:r>
              <a:rPr kumimoji="0" lang="en-GB" sz="1000" b="0" i="0" u="sng" strike="noStrike" kern="1200" cap="none" spc="0" normalizeH="0" baseline="0" noProof="0" dirty="0">
                <a:ln>
                  <a:noFill/>
                </a:ln>
                <a:solidFill>
                  <a:srgbClr val="333333"/>
                </a:solidFill>
                <a:effectLst/>
                <a:uLnTx/>
                <a:uFillTx/>
                <a:latin typeface="Sky Text" panose="020B0506040202020204" pitchFamily="34" charset="0"/>
                <a:cs typeface="Sky Text"/>
                <a:hlinkClick r:id="rId3">
                  <a:extLst>
                    <a:ext uri="{A12FA001-AC4F-418D-AE19-62706E023703}">
                      <ahyp:hlinkClr xmlns:ahyp="http://schemas.microsoft.com/office/drawing/2018/hyperlinkcolor" val="tx"/>
                    </a:ext>
                  </a:extLst>
                </a:hlinkClick>
              </a:rPr>
              <a:t>@Sky.uk</a:t>
            </a:r>
            <a:endParaRPr kumimoji="0" lang="en-GB" sz="1000" b="0" i="0" u="sng" strike="noStrike" kern="1200" cap="none" spc="0" normalizeH="0" baseline="0" noProof="0" dirty="0">
              <a:ln>
                <a:noFill/>
              </a:ln>
              <a:solidFill>
                <a:srgbClr val="333333"/>
              </a:solidFill>
              <a:effectLst/>
              <a:uLnTx/>
              <a:uFillTx/>
              <a:latin typeface="Sky Text" panose="020B0506040202020204" pitchFamily="34" charset="0"/>
              <a:cs typeface="Sky Text"/>
            </a:endParaRPr>
          </a:p>
          <a:p>
            <a:endParaRPr lang="en-US" b="1" dirty="0">
              <a:solidFill>
                <a:schemeClr val="accent1"/>
              </a:solidFill>
            </a:endParaRPr>
          </a:p>
        </p:txBody>
      </p:sp>
      <p:pic>
        <p:nvPicPr>
          <p:cNvPr id="6" name="Picture 5">
            <a:extLst>
              <a:ext uri="{FF2B5EF4-FFF2-40B4-BE49-F238E27FC236}">
                <a16:creationId xmlns:a16="http://schemas.microsoft.com/office/drawing/2014/main" id="{7D4DABCF-2C7D-BCB4-A60D-2D920642D322}"/>
              </a:ext>
            </a:extLst>
          </p:cNvPr>
          <p:cNvPicPr>
            <a:picLocks noChangeAspect="1"/>
          </p:cNvPicPr>
          <p:nvPr/>
        </p:nvPicPr>
        <p:blipFill rotWithShape="1">
          <a:blip r:embed="rId4"/>
          <a:srcRect b="3774"/>
          <a:stretch/>
        </p:blipFill>
        <p:spPr>
          <a:xfrm>
            <a:off x="3785379" y="444529"/>
            <a:ext cx="3493137" cy="1951792"/>
          </a:xfrm>
          <a:prstGeom prst="rect">
            <a:avLst/>
          </a:prstGeom>
        </p:spPr>
      </p:pic>
      <p:sp>
        <p:nvSpPr>
          <p:cNvPr id="4" name="Text Placeholder 3"/>
          <p:cNvSpPr>
            <a:spLocks noGrp="1"/>
          </p:cNvSpPr>
          <p:nvPr>
            <p:ph type="body" sz="quarter" idx="10"/>
          </p:nvPr>
        </p:nvSpPr>
        <p:spPr>
          <a:xfrm>
            <a:off x="382536" y="3370094"/>
            <a:ext cx="3285299" cy="7051043"/>
          </a:xfrm>
        </p:spPr>
        <p:txBody>
          <a:bodyPr/>
          <a:lstStyle/>
          <a:p>
            <a:r>
              <a:rPr lang="en-GB" dirty="0">
                <a:solidFill>
                  <a:srgbClr val="11343B"/>
                </a:solidFill>
              </a:rPr>
              <a:t>The Opportunity</a:t>
            </a:r>
            <a:br>
              <a:rPr lang="en-GB" dirty="0">
                <a:solidFill>
                  <a:srgbClr val="11343B"/>
                </a:solidFill>
              </a:rPr>
            </a:br>
            <a:endParaRPr lang="en-GB" dirty="0">
              <a:solidFill>
                <a:srgbClr val="11343B"/>
              </a:solidFill>
            </a:endParaRPr>
          </a:p>
          <a:p>
            <a:pPr>
              <a:lnSpc>
                <a:spcPct val="107000"/>
              </a:lnSpc>
              <a:spcAft>
                <a:spcPts val="800"/>
              </a:spcAft>
            </a:pPr>
            <a:r>
              <a:rPr lang="en-GB" sz="1000" dirty="0">
                <a:solidFill>
                  <a:schemeClr val="tx1"/>
                </a:solidFill>
                <a:latin typeface="Sky Text "/>
              </a:rPr>
              <a:t>The Holiday Weather Report is a new sponsorship opportunity brought to you by Channel 5.  The report with provide details of the weather in popular holiday destinations, this property provides daily exposure for brands keen to engage those interested in foreign travel.</a:t>
            </a:r>
          </a:p>
          <a:p>
            <a:pPr>
              <a:lnSpc>
                <a:spcPct val="107000"/>
              </a:lnSpc>
              <a:spcAft>
                <a:spcPts val="800"/>
              </a:spcAft>
            </a:pPr>
            <a:r>
              <a:rPr lang="en-GB" dirty="0">
                <a:solidFill>
                  <a:schemeClr val="tx1"/>
                </a:solidFill>
              </a:rPr>
              <a:t>About The Content                                </a:t>
            </a:r>
          </a:p>
          <a:p>
            <a:pPr>
              <a:lnSpc>
                <a:spcPct val="107000"/>
              </a:lnSpc>
              <a:spcAft>
                <a:spcPts val="800"/>
              </a:spcAft>
            </a:pPr>
            <a:r>
              <a:rPr lang="en-GB" sz="1000" dirty="0">
                <a:solidFill>
                  <a:schemeClr val="tx1"/>
                </a:solidFill>
                <a:latin typeface="Sky Text" panose="020B0506040202020204" pitchFamily="34" charset="0"/>
              </a:rPr>
              <a:t>Following the Channel 5 News, the short segment, presented by a Met Office presenter will bring viewers temperatures from popular European holiday spots; </a:t>
            </a:r>
            <a:r>
              <a:rPr lang="en-GB" sz="1000" dirty="0">
                <a:solidFill>
                  <a:srgbClr val="333333"/>
                </a:solidFill>
                <a:latin typeface="Sky Text"/>
                <a:sym typeface="Arial"/>
              </a:rPr>
              <a:t>tapping into both the weather and travel demand sectors</a:t>
            </a:r>
            <a:r>
              <a:rPr lang="en-GB" sz="1000" dirty="0">
                <a:solidFill>
                  <a:schemeClr val="tx1"/>
                </a:solidFill>
                <a:latin typeface="Sky Text" panose="020B0506040202020204" pitchFamily="34" charset="0"/>
              </a:rPr>
              <a:t>. </a:t>
            </a:r>
          </a:p>
          <a:p>
            <a:pPr>
              <a:lnSpc>
                <a:spcPct val="107000"/>
              </a:lnSpc>
              <a:spcAft>
                <a:spcPts val="800"/>
              </a:spcAft>
            </a:pPr>
            <a:r>
              <a:rPr lang="en-GB" sz="1000" dirty="0">
                <a:solidFill>
                  <a:schemeClr val="tx1"/>
                </a:solidFill>
                <a:latin typeface="Sky Text" panose="020B0506040202020204" pitchFamily="34" charset="0"/>
              </a:rPr>
              <a:t>This is an attractive property for a brand looking to target a large and diverse audience and associate themselves with a reputable programme..</a:t>
            </a:r>
            <a:endParaRPr lang="en-GB" sz="1000" dirty="0">
              <a:solidFill>
                <a:srgbClr val="333333"/>
              </a:solidFill>
              <a:latin typeface="Sky Text"/>
              <a:sym typeface="Arial"/>
            </a:endParaRPr>
          </a:p>
          <a:p>
            <a:pPr>
              <a:lnSpc>
                <a:spcPct val="107000"/>
              </a:lnSpc>
              <a:spcAft>
                <a:spcPts val="800"/>
              </a:spcAft>
            </a:pPr>
            <a:r>
              <a:rPr lang="en-GB" dirty="0">
                <a:solidFill>
                  <a:schemeClr val="tx1"/>
                </a:solidFill>
              </a:rPr>
              <a:t>Key Benefits</a:t>
            </a:r>
            <a:endParaRPr lang="en-US" sz="1000" dirty="0">
              <a:solidFill>
                <a:schemeClr val="tx1"/>
              </a:solidFill>
              <a:latin typeface="Sky Text"/>
            </a:endParaRPr>
          </a:p>
          <a:p>
            <a:pPr marL="171450" indent="-171450">
              <a:buFont typeface="Arial" panose="020B0604020202020204" pitchFamily="34" charset="0"/>
              <a:buChar char="•"/>
            </a:pPr>
            <a:r>
              <a:rPr lang="en-GB" sz="1000" b="1" dirty="0">
                <a:solidFill>
                  <a:schemeClr val="tx1"/>
                </a:solidFill>
                <a:latin typeface="Sky Text"/>
                <a:cs typeface="Sky Text"/>
              </a:rPr>
              <a:t>Always On During Key Holiday Months: </a:t>
            </a:r>
            <a:r>
              <a:rPr lang="en-GB" sz="1000" dirty="0">
                <a:solidFill>
                  <a:schemeClr val="tx1"/>
                </a:solidFill>
                <a:latin typeface="Sky Text"/>
              </a:rPr>
              <a:t>Sponsorship of the Holiday Weather Report guarantees a daily presence on one of the UK’s most popular TV channels (C5 reaches 55% adults each month)</a:t>
            </a:r>
          </a:p>
          <a:p>
            <a:endParaRPr lang="en-GB" sz="1000" dirty="0">
              <a:solidFill>
                <a:schemeClr val="tx1"/>
              </a:solidFill>
              <a:latin typeface="Sky Text"/>
            </a:endParaRPr>
          </a:p>
          <a:p>
            <a:pPr marL="171450" indent="-171450">
              <a:buFont typeface="Arial" panose="020B0604020202020204" pitchFamily="34" charset="0"/>
              <a:buChar char="•"/>
            </a:pPr>
            <a:r>
              <a:rPr lang="en-GB" sz="1000" b="1" dirty="0">
                <a:solidFill>
                  <a:schemeClr val="tx1"/>
                </a:solidFill>
                <a:latin typeface="Sky Text"/>
                <a:cs typeface="Sky Text"/>
              </a:rPr>
              <a:t>Contextually relevant: </a:t>
            </a:r>
            <a:r>
              <a:rPr lang="en-GB" sz="1000" dirty="0">
                <a:solidFill>
                  <a:schemeClr val="tx1"/>
                </a:solidFill>
                <a:latin typeface="Sky Text"/>
                <a:cs typeface="Sky Text"/>
              </a:rPr>
              <a:t>Reinforce messaging and drive awareness through sponsorship with an audience as they have holidays front of mind </a:t>
            </a:r>
          </a:p>
          <a:p>
            <a:endParaRPr lang="en-GB" sz="1000" dirty="0">
              <a:solidFill>
                <a:schemeClr val="tx1"/>
              </a:solidFill>
              <a:latin typeface="Sky Text"/>
              <a:cs typeface="Sky Text"/>
            </a:endParaRPr>
          </a:p>
          <a:p>
            <a:pPr marL="171450" indent="-171450">
              <a:buFont typeface="Arial" panose="020B0604020202020204" pitchFamily="34" charset="0"/>
              <a:buChar char="•"/>
            </a:pPr>
            <a:r>
              <a:rPr lang="en-GB" sz="1000" b="1" dirty="0">
                <a:solidFill>
                  <a:schemeClr val="tx1"/>
                </a:solidFill>
                <a:latin typeface="Sky Text"/>
                <a:cs typeface="Sky Text"/>
              </a:rPr>
              <a:t>Trustworthy environment​: </a:t>
            </a:r>
            <a:r>
              <a:rPr lang="en-GB" sz="1000" dirty="0">
                <a:solidFill>
                  <a:schemeClr val="tx1"/>
                </a:solidFill>
                <a:latin typeface="Sky Text"/>
                <a:cs typeface="Sky Text"/>
              </a:rPr>
              <a:t>The report will be presented by Met office presenters, ensuring it’s noteworthy and informative for viewers</a:t>
            </a:r>
            <a:endParaRPr lang="en-GB" sz="1000" b="1" dirty="0">
              <a:solidFill>
                <a:schemeClr val="tx1"/>
              </a:solidFill>
              <a:latin typeface="Sky Text"/>
            </a:endParaRPr>
          </a:p>
          <a:p>
            <a:pPr>
              <a:spcBef>
                <a:spcPts val="168"/>
              </a:spcBef>
              <a:buClr>
                <a:schemeClr val="accent2"/>
              </a:buClr>
              <a:buSzPct val="150000"/>
            </a:pPr>
            <a:endParaRPr lang="en-GB" sz="1000" b="1" dirty="0">
              <a:solidFill>
                <a:srgbClr val="333333"/>
              </a:solidFill>
              <a:latin typeface="Sky Text"/>
            </a:endParaRPr>
          </a:p>
          <a:p>
            <a:pPr>
              <a:spcBef>
                <a:spcPts val="168"/>
              </a:spcBef>
              <a:buClr>
                <a:schemeClr val="accent2"/>
              </a:buClr>
              <a:buSzPct val="150000"/>
            </a:pPr>
            <a:endParaRPr lang="en-GB" sz="1000" b="1" dirty="0">
              <a:solidFill>
                <a:srgbClr val="333333"/>
              </a:solidFill>
              <a:latin typeface="Sky Text"/>
            </a:endParaRPr>
          </a:p>
          <a:p>
            <a:pPr marL="171450" indent="-171450">
              <a:spcBef>
                <a:spcPts val="168"/>
              </a:spcBef>
              <a:buClr>
                <a:schemeClr val="accent2"/>
              </a:buClr>
              <a:buSzPct val="150000"/>
              <a:buFont typeface="Arial" panose="020B0604020202020204" pitchFamily="34" charset="0"/>
              <a:buChar char="•"/>
            </a:pPr>
            <a:endParaRPr lang="en-GB" sz="1000" b="1" dirty="0">
              <a:solidFill>
                <a:srgbClr val="333333"/>
              </a:solidFill>
              <a:latin typeface="Sky Text"/>
            </a:endParaRPr>
          </a:p>
          <a:p>
            <a:pPr lvl="0"/>
            <a:endParaRPr lang="en-GB" dirty="0"/>
          </a:p>
          <a:p>
            <a:pPr lvl="0"/>
            <a:endParaRPr lang="en-GB" dirty="0"/>
          </a:p>
          <a:p>
            <a:endParaRPr lang="en-GB" dirty="0">
              <a:solidFill>
                <a:schemeClr val="bg1"/>
              </a:solidFill>
            </a:endParaRPr>
          </a:p>
        </p:txBody>
      </p:sp>
      <p:sp>
        <p:nvSpPr>
          <p:cNvPr id="62" name="Text Placeholder 61"/>
          <p:cNvSpPr>
            <a:spLocks noGrp="1"/>
          </p:cNvSpPr>
          <p:nvPr>
            <p:ph type="body" sz="quarter" idx="14"/>
          </p:nvPr>
        </p:nvSpPr>
        <p:spPr>
          <a:xfrm>
            <a:off x="6175132" y="2649233"/>
            <a:ext cx="972760" cy="504056"/>
          </a:xfrm>
        </p:spPr>
        <p:txBody>
          <a:bodyPr/>
          <a:lstStyle/>
          <a:p>
            <a:r>
              <a:rPr lang="en-US" dirty="0"/>
              <a:t>On-air</a:t>
            </a:r>
          </a:p>
        </p:txBody>
      </p:sp>
      <p:sp>
        <p:nvSpPr>
          <p:cNvPr id="96" name="Text Placeholder 95"/>
          <p:cNvSpPr>
            <a:spLocks noGrp="1"/>
          </p:cNvSpPr>
          <p:nvPr>
            <p:ph type="body" sz="quarter" idx="16"/>
          </p:nvPr>
        </p:nvSpPr>
        <p:spPr>
          <a:xfrm>
            <a:off x="3200361" y="2472714"/>
            <a:ext cx="1683366" cy="699849"/>
          </a:xfrm>
          <a:solidFill>
            <a:schemeClr val="bg1"/>
          </a:solidFill>
        </p:spPr>
        <p:txBody>
          <a:bodyPr/>
          <a:lstStyle/>
          <a:p>
            <a:pPr algn="ctr"/>
            <a:r>
              <a:rPr lang="en-US" dirty="0"/>
              <a:t>   </a:t>
            </a:r>
          </a:p>
          <a:p>
            <a:pPr algn="ctr"/>
            <a:endParaRPr lang="en-US" dirty="0"/>
          </a:p>
        </p:txBody>
      </p:sp>
      <p:sp>
        <p:nvSpPr>
          <p:cNvPr id="10" name="Text Placeholder 95">
            <a:extLst>
              <a:ext uri="{FF2B5EF4-FFF2-40B4-BE49-F238E27FC236}">
                <a16:creationId xmlns:a16="http://schemas.microsoft.com/office/drawing/2014/main" id="{9716FFBA-54BA-4627-8F0B-8EC403EC87A7}"/>
              </a:ext>
            </a:extLst>
          </p:cNvPr>
          <p:cNvSpPr txBox="1">
            <a:spLocks/>
          </p:cNvSpPr>
          <p:nvPr/>
        </p:nvSpPr>
        <p:spPr>
          <a:xfrm>
            <a:off x="4691335" y="2677177"/>
            <a:ext cx="1203416" cy="504056"/>
          </a:xfrm>
          <a:prstGeom prst="rect">
            <a:avLst/>
          </a:prstGeom>
        </p:spPr>
        <p:txBody>
          <a:bodyPr vert="horz"/>
          <a:lstStyle>
            <a:lvl1pPr marL="0" indent="0" algn="l" defTabSz="995627" rtl="0" eaLnBrk="1" latinLnBrk="0" hangingPunct="1">
              <a:spcBef>
                <a:spcPct val="20000"/>
              </a:spcBef>
              <a:buFont typeface="Arial" pitchFamily="34" charset="0"/>
              <a:buNone/>
              <a:defRPr sz="900" kern="1200">
                <a:solidFill>
                  <a:srgbClr val="666666"/>
                </a:solidFill>
                <a:latin typeface="Sky Text"/>
                <a:ea typeface="+mn-ea"/>
                <a:cs typeface="Sky Text"/>
              </a:defRPr>
            </a:lvl1pPr>
            <a:lvl2pPr marL="808947" indent="-311134" algn="l" defTabSz="995627" rtl="0" eaLnBrk="1" latinLnBrk="0" hangingPunct="1">
              <a:spcBef>
                <a:spcPct val="20000"/>
              </a:spcBef>
              <a:buFont typeface="Arial" pitchFamily="34" charset="0"/>
              <a:buChar char="–"/>
              <a:defRPr sz="900" kern="1200">
                <a:solidFill>
                  <a:schemeClr val="tx1"/>
                </a:solidFill>
                <a:latin typeface="Sky Text"/>
                <a:ea typeface="+mn-ea"/>
                <a:cs typeface="Sky Text"/>
              </a:defRPr>
            </a:lvl2pPr>
            <a:lvl3pPr marL="1244534" indent="-248907" algn="l" defTabSz="995627"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42348"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40161"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7975"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35788"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33602"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31415" indent="-248907" algn="l" defTabSz="995627"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algn="ctr"/>
            <a:r>
              <a:rPr lang="en-US" dirty="0"/>
              <a:t>May – August 2024</a:t>
            </a:r>
          </a:p>
        </p:txBody>
      </p:sp>
      <p:sp>
        <p:nvSpPr>
          <p:cNvPr id="3" name="TextBox 2">
            <a:extLst>
              <a:ext uri="{FF2B5EF4-FFF2-40B4-BE49-F238E27FC236}">
                <a16:creationId xmlns:a16="http://schemas.microsoft.com/office/drawing/2014/main" id="{92457DD6-24F2-4760-A8FC-114BD5D4A7B8}"/>
              </a:ext>
            </a:extLst>
          </p:cNvPr>
          <p:cNvSpPr txBox="1"/>
          <p:nvPr/>
        </p:nvSpPr>
        <p:spPr>
          <a:xfrm>
            <a:off x="115471" y="272263"/>
            <a:ext cx="3660414" cy="2192831"/>
          </a:xfrm>
          <a:prstGeom prst="rect">
            <a:avLst/>
          </a:prstGeom>
          <a:solidFill>
            <a:schemeClr val="bg1"/>
          </a:solidFill>
        </p:spPr>
        <p:txBody>
          <a:bodyPr wrap="square" rtlCol="0">
            <a:spAutoFit/>
          </a:bodyPr>
          <a:lstStyle/>
          <a:p>
            <a:endParaRPr lang="en-GB" dirty="0"/>
          </a:p>
        </p:txBody>
      </p:sp>
      <p:sp>
        <p:nvSpPr>
          <p:cNvPr id="2" name="TextBox 1">
            <a:extLst>
              <a:ext uri="{FF2B5EF4-FFF2-40B4-BE49-F238E27FC236}">
                <a16:creationId xmlns:a16="http://schemas.microsoft.com/office/drawing/2014/main" id="{53C5BD4F-FF63-4E35-94CE-62BA2D526FC4}"/>
              </a:ext>
            </a:extLst>
          </p:cNvPr>
          <p:cNvSpPr txBox="1"/>
          <p:nvPr/>
        </p:nvSpPr>
        <p:spPr>
          <a:xfrm>
            <a:off x="382536" y="436909"/>
            <a:ext cx="3411803" cy="1945617"/>
          </a:xfrm>
          <a:prstGeom prst="rect">
            <a:avLst/>
          </a:prstGeom>
          <a:gradFill flip="none" rotWithShape="1">
            <a:gsLst>
              <a:gs pos="0">
                <a:srgbClr val="09262C"/>
              </a:gs>
              <a:gs pos="50000">
                <a:srgbClr val="0E3239"/>
              </a:gs>
              <a:gs pos="100000">
                <a:srgbClr val="475A53"/>
              </a:gs>
            </a:gsLst>
            <a:path path="circle">
              <a:fillToRect t="100000" r="100000"/>
            </a:path>
            <a:tileRect l="-100000" b="-100000"/>
          </a:gradFill>
          <a:ln>
            <a:solidFill>
              <a:srgbClr val="11343B"/>
            </a:solidFill>
          </a:ln>
          <a:effectLst>
            <a:outerShdw blurRad="50800" dist="38100" dir="2700000" algn="tl" rotWithShape="0">
              <a:prstClr val="black">
                <a:alpha val="40000"/>
              </a:prstClr>
            </a:outerShdw>
          </a:effectLst>
        </p:spPr>
        <p:txBody>
          <a:bodyPr wrap="square" rtlCol="0">
            <a:spAutoFit/>
          </a:bodyPr>
          <a:lstStyle/>
          <a:p>
            <a:endParaRPr lang="en-GB" dirty="0"/>
          </a:p>
        </p:txBody>
      </p:sp>
      <p:sp>
        <p:nvSpPr>
          <p:cNvPr id="18" name="Text Placeholder 17"/>
          <p:cNvSpPr>
            <a:spLocks noGrp="1"/>
          </p:cNvSpPr>
          <p:nvPr>
            <p:ph type="body" sz="quarter" idx="12"/>
          </p:nvPr>
        </p:nvSpPr>
        <p:spPr>
          <a:xfrm>
            <a:off x="493651" y="948962"/>
            <a:ext cx="3330633" cy="681741"/>
          </a:xfrm>
        </p:spPr>
        <p:txBody>
          <a:bodyPr/>
          <a:lstStyle/>
          <a:p>
            <a:r>
              <a:rPr lang="en-US" sz="2800" dirty="0"/>
              <a:t>Holiday Weather Report 2024</a:t>
            </a:r>
          </a:p>
          <a:p>
            <a:r>
              <a:rPr lang="en-US" sz="1600" dirty="0"/>
              <a:t>Sponsorship Opportunity 2024</a:t>
            </a:r>
          </a:p>
        </p:txBody>
      </p:sp>
      <p:sp>
        <p:nvSpPr>
          <p:cNvPr id="12" name="Rectangle 11">
            <a:extLst>
              <a:ext uri="{FF2B5EF4-FFF2-40B4-BE49-F238E27FC236}">
                <a16:creationId xmlns:a16="http://schemas.microsoft.com/office/drawing/2014/main" id="{C6F50EC8-E701-49A9-8B40-1FCC78F5432E}"/>
              </a:ext>
            </a:extLst>
          </p:cNvPr>
          <p:cNvSpPr/>
          <p:nvPr/>
        </p:nvSpPr>
        <p:spPr>
          <a:xfrm rot="21041980">
            <a:off x="242099" y="483112"/>
            <a:ext cx="1626355" cy="366925"/>
          </a:xfrm>
          <a:prstGeom prst="rect">
            <a:avLst/>
          </a:prstGeom>
          <a:solidFill>
            <a:srgbClr val="0934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latin typeface="Sky Text" panose="020B0506040202020204" pitchFamily="34" charset="0"/>
              </a:rPr>
              <a:t>Opportunity</a:t>
            </a:r>
          </a:p>
        </p:txBody>
      </p:sp>
      <p:pic>
        <p:nvPicPr>
          <p:cNvPr id="11" name="Picture 10" descr="TICK.png">
            <a:extLst>
              <a:ext uri="{FF2B5EF4-FFF2-40B4-BE49-F238E27FC236}">
                <a16:creationId xmlns:a16="http://schemas.microsoft.com/office/drawing/2014/main" id="{9B3371B8-C78B-457F-B359-F76597DC3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49402" y="2694265"/>
            <a:ext cx="125730" cy="133350"/>
          </a:xfrm>
          <a:prstGeom prst="rect">
            <a:avLst/>
          </a:prstGeom>
        </p:spPr>
      </p:pic>
      <p:pic>
        <p:nvPicPr>
          <p:cNvPr id="1026" name="Picture 2" descr="File:Channel 5 (UK) 2016.svg - Wikipedia">
            <a:extLst>
              <a:ext uri="{FF2B5EF4-FFF2-40B4-BE49-F238E27FC236}">
                <a16:creationId xmlns:a16="http://schemas.microsoft.com/office/drawing/2014/main" id="{CFD1AFFD-A908-4517-BE22-176506510B9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127" y="2763456"/>
            <a:ext cx="314694" cy="45625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6F7BA301-303A-498A-BE36-04D09BEDBDC4}"/>
              </a:ext>
            </a:extLst>
          </p:cNvPr>
          <p:cNvSpPr txBox="1"/>
          <p:nvPr/>
        </p:nvSpPr>
        <p:spPr>
          <a:xfrm>
            <a:off x="65757" y="10493345"/>
            <a:ext cx="4216796" cy="18466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 i="0" u="none" strike="noStrike" cap="none" normalizeH="0" baseline="0" dirty="0">
                <a:ln>
                  <a:noFill/>
                </a:ln>
                <a:solidFill>
                  <a:schemeClr val="bg1">
                    <a:lumMod val="75000"/>
                  </a:schemeClr>
                </a:solidFill>
                <a:effectLst/>
                <a:latin typeface="Sky Text "/>
              </a:rPr>
              <a:t>*Express Brits spend nearly two whole days talking about the weather each year</a:t>
            </a:r>
            <a:r>
              <a:rPr lang="en-US" altLang="en-US" sz="600" dirty="0">
                <a:solidFill>
                  <a:schemeClr val="bg1">
                    <a:lumMod val="75000"/>
                  </a:schemeClr>
                </a:solidFill>
                <a:latin typeface="Sky Text "/>
              </a:rPr>
              <a:t> </a:t>
            </a:r>
            <a:r>
              <a:rPr kumimoji="0" lang="en-US" altLang="en-US" sz="600" i="0" u="none" strike="noStrike" cap="none" normalizeH="0" baseline="0" dirty="0">
                <a:ln>
                  <a:noFill/>
                </a:ln>
                <a:solidFill>
                  <a:schemeClr val="bg1">
                    <a:lumMod val="75000"/>
                  </a:schemeClr>
                </a:solidFill>
                <a:effectLst/>
                <a:latin typeface="Sky Text "/>
              </a:rPr>
              <a:t>– Express 2021</a:t>
            </a:r>
          </a:p>
        </p:txBody>
      </p:sp>
    </p:spTree>
    <p:extLst>
      <p:ext uri="{BB962C8B-B14F-4D97-AF65-F5344CB8AC3E}">
        <p14:creationId xmlns:p14="http://schemas.microsoft.com/office/powerpoint/2010/main" val="1342292728"/>
      </p:ext>
    </p:extLst>
  </p:cSld>
  <p:clrMapOvr>
    <a:masterClrMapping/>
  </p:clrMapOvr>
</p:sld>
</file>

<file path=ppt/theme/theme1.xml><?xml version="1.0" encoding="utf-8"?>
<a:theme xmlns:a="http://schemas.openxmlformats.org/drawingml/2006/main" name="Office Theme">
  <a:themeElements>
    <a:clrScheme name="Sky Colours">
      <a:dk1>
        <a:srgbClr val="333333"/>
      </a:dk1>
      <a:lt1>
        <a:srgbClr val="FFFFFF"/>
      </a:lt1>
      <a:dk2>
        <a:srgbClr val="C1001F"/>
      </a:dk2>
      <a:lt2>
        <a:srgbClr val="009CDD"/>
      </a:lt2>
      <a:accent1>
        <a:srgbClr val="660066"/>
      </a:accent1>
      <a:accent2>
        <a:srgbClr val="C10068"/>
      </a:accent2>
      <a:accent3>
        <a:srgbClr val="B7C72A"/>
      </a:accent3>
      <a:accent4>
        <a:srgbClr val="006633"/>
      </a:accent4>
      <a:accent5>
        <a:srgbClr val="CC3300"/>
      </a:accent5>
      <a:accent6>
        <a:srgbClr val="EAB90C"/>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91216E03C4F4408185061310EAD355" ma:contentTypeVersion="13" ma:contentTypeDescription="Create a new document." ma:contentTypeScope="" ma:versionID="0034d47c0009ac7800422a02ba82c0a8">
  <xsd:schema xmlns:xsd="http://www.w3.org/2001/XMLSchema" xmlns:xs="http://www.w3.org/2001/XMLSchema" xmlns:p="http://schemas.microsoft.com/office/2006/metadata/properties" xmlns:ns3="c8c2f291-156a-4a36-a81d-2c416933e986" xmlns:ns4="ffb03796-7230-4220-b1d1-489d8788c3d0" targetNamespace="http://schemas.microsoft.com/office/2006/metadata/properties" ma:root="true" ma:fieldsID="2c14a6c4c203d79657686676b63254be" ns3:_="" ns4:_="">
    <xsd:import namespace="c8c2f291-156a-4a36-a81d-2c416933e986"/>
    <xsd:import namespace="ffb03796-7230-4220-b1d1-489d8788c3d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c2f291-156a-4a36-a81d-2c416933e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b03796-7230-4220-b1d1-489d8788c3d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E55CE6-7484-4E89-BCAE-9A72F2218A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c2f291-156a-4a36-a81d-2c416933e986"/>
    <ds:schemaRef ds:uri="ffb03796-7230-4220-b1d1-489d8788c3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19A99A-7FA4-4E45-A97F-A5E7A88FCCA3}">
  <ds:schemaRefs>
    <ds:schemaRef ds:uri="http://schemas.microsoft.com/sharepoint/v3/contenttype/forms"/>
  </ds:schemaRefs>
</ds:datastoreItem>
</file>

<file path=customXml/itemProps3.xml><?xml version="1.0" encoding="utf-8"?>
<ds:datastoreItem xmlns:ds="http://schemas.openxmlformats.org/officeDocument/2006/customXml" ds:itemID="{EF69D531-08B8-4871-A79D-4ED6E16FDCBC}">
  <ds:schemaRefs>
    <ds:schemaRef ds:uri="http://purl.org/dc/elements/1.1/"/>
    <ds:schemaRef ds:uri="http://purl.org/dc/terms/"/>
    <ds:schemaRef ds:uri="ffb03796-7230-4220-b1d1-489d8788c3d0"/>
    <ds:schemaRef ds:uri="http://purl.org/dc/dcmityp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c8c2f291-156a-4a36-a81d-2c416933e98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28201</TotalTime>
  <Words>313</Words>
  <Application>Microsoft Office PowerPoint</Application>
  <PresentationFormat>Custom</PresentationFormat>
  <Paragraphs>56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Sky Text</vt:lpstr>
      <vt:lpstr>Sky Text </vt:lpstr>
      <vt:lpstr>Sky Text Medium</vt:lpstr>
      <vt:lpstr>Office Theme</vt:lpstr>
      <vt:lpstr>PowerPoint Presentation</vt:lpstr>
    </vt:vector>
  </TitlesOfParts>
  <Company>British Sky Broadcasting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Adam (Sky Media)</dc:creator>
  <cp:lastModifiedBy>Isaacs, Paris (MP Partnership Assistant)</cp:lastModifiedBy>
  <cp:revision>351</cp:revision>
  <cp:lastPrinted>2013-10-11T10:42:44Z</cp:lastPrinted>
  <dcterms:created xsi:type="dcterms:W3CDTF">2013-08-15T11:33:38Z</dcterms:created>
  <dcterms:modified xsi:type="dcterms:W3CDTF">2024-02-26T15:49:00Z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0x0101003B91216E03C4F4408185061310EAD355</vt:lpwstr>
  </property>
</Properties>
</file>